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Montserrat"/>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7.xml"/><Relationship Id="rId44" Type="http://schemas.openxmlformats.org/officeDocument/2006/relationships/font" Target="fonts/Montserrat-boldItalic.fntdata"/><Relationship Id="rId21" Type="http://schemas.openxmlformats.org/officeDocument/2006/relationships/slide" Target="slides/slide16.xml"/><Relationship Id="rId43" Type="http://schemas.openxmlformats.org/officeDocument/2006/relationships/font" Target="fonts/Montserrat-italic.fntdata"/><Relationship Id="rId24" Type="http://schemas.openxmlformats.org/officeDocument/2006/relationships/slide" Target="slides/slide19.xml"/><Relationship Id="rId46" Type="http://schemas.openxmlformats.org/officeDocument/2006/relationships/font" Target="fonts/Lato-bold.fntdata"/><Relationship Id="rId23" Type="http://schemas.openxmlformats.org/officeDocument/2006/relationships/slide" Target="slides/slide18.xml"/><Relationship Id="rId45"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oldItalic.fntdata"/><Relationship Id="rId25" Type="http://schemas.openxmlformats.org/officeDocument/2006/relationships/slide" Target="slides/slide20.xml"/><Relationship Id="rId47"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cf76e3b1fd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cf76e3b1fd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f76e3b1f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f76e3b1fd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f76e3b1fd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f76e3b1fd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cf76e3b1fd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cf76e3b1fd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f76e3b1fd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f76e3b1fd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cf76e3b1fd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cf76e3b1fd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cf76e3b1fd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cf76e3b1fd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cf76e3b1fd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cf76e3b1fd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cd13db246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cd13db246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d13db246b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d13db246b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cd13db246b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cd13db246b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d13db246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d13db246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cd143c4e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cd143c4e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cd143c4e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cd143c4e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cd13db246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cd13db246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cd13db246b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cd13db246b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cd13db246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cd13db246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cd13db246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cd13db246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d13db246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cd13db246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d09b895a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d09b895a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cf76e3b1fd_0_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cf76e3b1fd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f76e3b1fd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f76e3b1fd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f76e3b1f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f76e3b1f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2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4.jpg"/><Relationship Id="rId4" Type="http://schemas.openxmlformats.org/officeDocument/2006/relationships/image" Target="../media/image27.jpg"/><Relationship Id="rId5" Type="http://schemas.openxmlformats.org/officeDocument/2006/relationships/image" Target="../media/image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4.jpg"/><Relationship Id="rId4" Type="http://schemas.openxmlformats.org/officeDocument/2006/relationships/image" Target="../media/image27.jpg"/><Relationship Id="rId5" Type="http://schemas.openxmlformats.org/officeDocument/2006/relationships/image" Target="../media/image1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jpg"/><Relationship Id="rId4" Type="http://schemas.openxmlformats.org/officeDocument/2006/relationships/image" Target="../media/image7.jpg"/><Relationship Id="rId5" Type="http://schemas.openxmlformats.org/officeDocument/2006/relationships/image" Target="../media/image13.jpg"/><Relationship Id="rId6" Type="http://schemas.openxmlformats.org/officeDocument/2006/relationships/image" Target="../media/image6.jpg"/><Relationship Id="rId7"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2.jpg"/><Relationship Id="rId5"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421475" y="1268900"/>
            <a:ext cx="5017500" cy="233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700"/>
              <a:t>SP-IMLA</a:t>
            </a:r>
            <a:endParaRPr b="1" sz="2700"/>
          </a:p>
          <a:p>
            <a:pPr indent="0" lvl="0" marL="0" rtl="0" algn="ctr">
              <a:spcBef>
                <a:spcPts val="0"/>
              </a:spcBef>
              <a:spcAft>
                <a:spcPts val="0"/>
              </a:spcAft>
              <a:buNone/>
            </a:pPr>
            <a:r>
              <a:rPr lang="en-GB" sz="2700"/>
              <a:t>STROKE PREDICTION USING AN INTEGRATED MACHINE LEARNING APPROACH</a:t>
            </a:r>
            <a:endParaRPr sz="2700"/>
          </a:p>
        </p:txBody>
      </p:sp>
      <p:sp>
        <p:nvSpPr>
          <p:cNvPr id="229" name="Google Shape;229;p17"/>
          <p:cNvSpPr txBox="1"/>
          <p:nvPr/>
        </p:nvSpPr>
        <p:spPr>
          <a:xfrm>
            <a:off x="5780975" y="4049600"/>
            <a:ext cx="29946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MRITUNJAY MEHTA</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ASHIMA GARG</a:t>
            </a:r>
            <a:endParaRPr sz="15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26"/>
          <p:cNvPicPr preferRelativeResize="0"/>
          <p:nvPr/>
        </p:nvPicPr>
        <p:blipFill rotWithShape="1">
          <a:blip r:embed="rId3">
            <a:alphaModFix/>
          </a:blip>
          <a:srcRect b="0" l="4931" r="4922" t="0"/>
          <a:stretch/>
        </p:blipFill>
        <p:spPr>
          <a:xfrm>
            <a:off x="4572000" y="472775"/>
            <a:ext cx="4140401" cy="2994590"/>
          </a:xfrm>
          <a:prstGeom prst="rect">
            <a:avLst/>
          </a:prstGeom>
          <a:noFill/>
          <a:ln>
            <a:noFill/>
          </a:ln>
        </p:spPr>
      </p:pic>
      <p:sp>
        <p:nvSpPr>
          <p:cNvPr id="370" name="Google Shape;370;p26"/>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371" name="Google Shape;371;p26"/>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Hypertension</a:t>
            </a:r>
            <a:endParaRPr/>
          </a:p>
        </p:txBody>
      </p:sp>
      <p:grpSp>
        <p:nvGrpSpPr>
          <p:cNvPr id="372" name="Google Shape;372;p26"/>
          <p:cNvGrpSpPr/>
          <p:nvPr/>
        </p:nvGrpSpPr>
        <p:grpSpPr>
          <a:xfrm>
            <a:off x="818675" y="3071800"/>
            <a:ext cx="1018200" cy="1018200"/>
            <a:chOff x="1359550" y="3154500"/>
            <a:chExt cx="1018200" cy="1018200"/>
          </a:xfrm>
        </p:grpSpPr>
        <p:sp>
          <p:nvSpPr>
            <p:cNvPr id="373" name="Google Shape;373;p26"/>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6"/>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p:nvPr/>
          </p:nvSpPr>
          <p:spPr>
            <a:xfrm>
              <a:off x="1409800" y="3204750"/>
              <a:ext cx="917700" cy="917700"/>
            </a:xfrm>
            <a:prstGeom prst="pie">
              <a:avLst>
                <a:gd fmla="val 17592320"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6"/>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6"/>
          <p:cNvSpPr txBox="1"/>
          <p:nvPr/>
        </p:nvSpPr>
        <p:spPr>
          <a:xfrm>
            <a:off x="797075" y="42778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378" name="Google Shape;378;p26"/>
          <p:cNvSpPr txBox="1"/>
          <p:nvPr/>
        </p:nvSpPr>
        <p:spPr>
          <a:xfrm>
            <a:off x="9979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96.62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79" name="Google Shape;379;p26"/>
          <p:cNvSpPr/>
          <p:nvPr/>
        </p:nvSpPr>
        <p:spPr>
          <a:xfrm>
            <a:off x="817050"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6"/>
          <p:cNvSpPr/>
          <p:nvPr/>
        </p:nvSpPr>
        <p:spPr>
          <a:xfrm>
            <a:off x="867300"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6"/>
          <p:cNvSpPr/>
          <p:nvPr/>
        </p:nvSpPr>
        <p:spPr>
          <a:xfrm>
            <a:off x="867300" y="1916025"/>
            <a:ext cx="917700" cy="917700"/>
          </a:xfrm>
          <a:prstGeom prst="pie">
            <a:avLst>
              <a:gd fmla="val 1503511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6"/>
          <p:cNvSpPr/>
          <p:nvPr/>
        </p:nvSpPr>
        <p:spPr>
          <a:xfrm>
            <a:off x="998100"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6"/>
          <p:cNvSpPr txBox="1"/>
          <p:nvPr/>
        </p:nvSpPr>
        <p:spPr>
          <a:xfrm>
            <a:off x="998100"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3.37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84" name="Google Shape;384;p26"/>
          <p:cNvSpPr/>
          <p:nvPr/>
        </p:nvSpPr>
        <p:spPr>
          <a:xfrm>
            <a:off x="2126101"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6"/>
          <p:cNvSpPr/>
          <p:nvPr/>
        </p:nvSpPr>
        <p:spPr>
          <a:xfrm>
            <a:off x="2176351"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6"/>
          <p:cNvSpPr/>
          <p:nvPr/>
        </p:nvSpPr>
        <p:spPr>
          <a:xfrm>
            <a:off x="2176351" y="1916025"/>
            <a:ext cx="917700" cy="917700"/>
          </a:xfrm>
          <a:prstGeom prst="pie">
            <a:avLst>
              <a:gd fmla="val 1293857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6"/>
          <p:cNvSpPr/>
          <p:nvPr/>
        </p:nvSpPr>
        <p:spPr>
          <a:xfrm>
            <a:off x="2307151"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6"/>
          <p:cNvSpPr txBox="1"/>
          <p:nvPr/>
        </p:nvSpPr>
        <p:spPr>
          <a:xfrm>
            <a:off x="2369575" y="2219300"/>
            <a:ext cx="656100" cy="27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lt1"/>
                </a:solidFill>
                <a:latin typeface="Lato"/>
                <a:ea typeface="Lato"/>
                <a:cs typeface="Lato"/>
                <a:sym typeface="Lato"/>
              </a:rPr>
              <a:t>16.66%</a:t>
            </a:r>
            <a:endParaRPr b="1">
              <a:solidFill>
                <a:schemeClr val="lt1"/>
              </a:solidFill>
              <a:latin typeface="Lato"/>
              <a:ea typeface="Lato"/>
              <a:cs typeface="Lato"/>
              <a:sym typeface="Lato"/>
            </a:endParaRPr>
          </a:p>
        </p:txBody>
      </p:sp>
      <p:sp>
        <p:nvSpPr>
          <p:cNvPr id="389" name="Google Shape;389;p26"/>
          <p:cNvSpPr/>
          <p:nvPr/>
        </p:nvSpPr>
        <p:spPr>
          <a:xfrm>
            <a:off x="2126859" y="30718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6"/>
          <p:cNvSpPr/>
          <p:nvPr/>
        </p:nvSpPr>
        <p:spPr>
          <a:xfrm>
            <a:off x="2177109" y="31220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6"/>
          <p:cNvSpPr/>
          <p:nvPr/>
        </p:nvSpPr>
        <p:spPr>
          <a:xfrm>
            <a:off x="2177109" y="3122050"/>
            <a:ext cx="917700" cy="917700"/>
          </a:xfrm>
          <a:prstGeom prst="pie">
            <a:avLst>
              <a:gd fmla="val 1961906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6"/>
          <p:cNvSpPr/>
          <p:nvPr/>
        </p:nvSpPr>
        <p:spPr>
          <a:xfrm>
            <a:off x="2307909" y="32528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6"/>
          <p:cNvSpPr txBox="1"/>
          <p:nvPr/>
        </p:nvSpPr>
        <p:spPr>
          <a:xfrm>
            <a:off x="2104500"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394" name="Google Shape;394;p26"/>
          <p:cNvSpPr txBox="1"/>
          <p:nvPr/>
        </p:nvSpPr>
        <p:spPr>
          <a:xfrm>
            <a:off x="23070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83.33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95" name="Google Shape;395;p26"/>
          <p:cNvSpPr txBox="1"/>
          <p:nvPr>
            <p:ph idx="4294967295" type="subTitle"/>
          </p:nvPr>
        </p:nvSpPr>
        <p:spPr>
          <a:xfrm>
            <a:off x="3420150" y="21491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396" name="Google Shape;396;p26"/>
          <p:cNvSpPr txBox="1"/>
          <p:nvPr>
            <p:ph idx="4294967295" type="subTitle"/>
          </p:nvPr>
        </p:nvSpPr>
        <p:spPr>
          <a:xfrm>
            <a:off x="3435025" y="34002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sp>
        <p:nvSpPr>
          <p:cNvPr id="397" name="Google Shape;397;p26"/>
          <p:cNvSpPr txBox="1"/>
          <p:nvPr>
            <p:ph idx="4294967295" type="subTitle"/>
          </p:nvPr>
        </p:nvSpPr>
        <p:spPr>
          <a:xfrm>
            <a:off x="4572000" y="3769300"/>
            <a:ext cx="3821700" cy="917700"/>
          </a:xfrm>
          <a:prstGeom prst="rect">
            <a:avLst/>
          </a:prstGeom>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GB" sz="1500"/>
              <a:t>People having </a:t>
            </a:r>
            <a:r>
              <a:rPr lang="en-GB" sz="1500"/>
              <a:t>hypertension</a:t>
            </a:r>
            <a:r>
              <a:rPr lang="en-GB" sz="1500"/>
              <a:t> are more prone to strokes.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7"/>
          <p:cNvPicPr preferRelativeResize="0"/>
          <p:nvPr/>
        </p:nvPicPr>
        <p:blipFill rotWithShape="1">
          <a:blip r:embed="rId3">
            <a:alphaModFix/>
          </a:blip>
          <a:srcRect b="0" l="3201" r="3191" t="0"/>
          <a:stretch/>
        </p:blipFill>
        <p:spPr>
          <a:xfrm>
            <a:off x="4572000" y="472775"/>
            <a:ext cx="4140400" cy="2994590"/>
          </a:xfrm>
          <a:prstGeom prst="rect">
            <a:avLst/>
          </a:prstGeom>
          <a:noFill/>
          <a:ln>
            <a:noFill/>
          </a:ln>
        </p:spPr>
      </p:pic>
      <p:sp>
        <p:nvSpPr>
          <p:cNvPr id="403" name="Google Shape;403;p27"/>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404" name="Google Shape;404;p27"/>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Heart Disease</a:t>
            </a:r>
            <a:endParaRPr/>
          </a:p>
        </p:txBody>
      </p:sp>
      <p:grpSp>
        <p:nvGrpSpPr>
          <p:cNvPr id="405" name="Google Shape;405;p27"/>
          <p:cNvGrpSpPr/>
          <p:nvPr/>
        </p:nvGrpSpPr>
        <p:grpSpPr>
          <a:xfrm>
            <a:off x="818675" y="3071800"/>
            <a:ext cx="1018200" cy="1018200"/>
            <a:chOff x="1359550" y="3154500"/>
            <a:chExt cx="1018200" cy="1018200"/>
          </a:xfrm>
        </p:grpSpPr>
        <p:sp>
          <p:nvSpPr>
            <p:cNvPr id="406" name="Google Shape;406;p27"/>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7"/>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7"/>
            <p:cNvSpPr/>
            <p:nvPr/>
          </p:nvSpPr>
          <p:spPr>
            <a:xfrm>
              <a:off x="1409800" y="3204750"/>
              <a:ext cx="917700" cy="917700"/>
            </a:xfrm>
            <a:prstGeom prst="pie">
              <a:avLst>
                <a:gd fmla="val 1756286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0" name="Google Shape;410;p27"/>
          <p:cNvSpPr txBox="1"/>
          <p:nvPr/>
        </p:nvSpPr>
        <p:spPr>
          <a:xfrm>
            <a:off x="797075" y="42778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411" name="Google Shape;411;p27"/>
          <p:cNvSpPr txBox="1"/>
          <p:nvPr/>
        </p:nvSpPr>
        <p:spPr>
          <a:xfrm>
            <a:off x="9979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96.35</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2" name="Google Shape;412;p27"/>
          <p:cNvSpPr/>
          <p:nvPr/>
        </p:nvSpPr>
        <p:spPr>
          <a:xfrm>
            <a:off x="817050"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7"/>
          <p:cNvSpPr/>
          <p:nvPr/>
        </p:nvSpPr>
        <p:spPr>
          <a:xfrm>
            <a:off x="867300"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7"/>
          <p:cNvSpPr/>
          <p:nvPr/>
        </p:nvSpPr>
        <p:spPr>
          <a:xfrm>
            <a:off x="867300" y="1916025"/>
            <a:ext cx="917700" cy="917700"/>
          </a:xfrm>
          <a:prstGeom prst="pie">
            <a:avLst>
              <a:gd fmla="val 1489422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7"/>
          <p:cNvSpPr/>
          <p:nvPr/>
        </p:nvSpPr>
        <p:spPr>
          <a:xfrm>
            <a:off x="998100"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7"/>
          <p:cNvSpPr txBox="1"/>
          <p:nvPr/>
        </p:nvSpPr>
        <p:spPr>
          <a:xfrm>
            <a:off x="998100"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3.64</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17" name="Google Shape;417;p27"/>
          <p:cNvSpPr/>
          <p:nvPr/>
        </p:nvSpPr>
        <p:spPr>
          <a:xfrm>
            <a:off x="2126101"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2176351"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7"/>
          <p:cNvSpPr/>
          <p:nvPr/>
        </p:nvSpPr>
        <p:spPr>
          <a:xfrm>
            <a:off x="2168850" y="1916023"/>
            <a:ext cx="917700" cy="824100"/>
          </a:xfrm>
          <a:prstGeom prst="pie">
            <a:avLst>
              <a:gd fmla="val 984881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7"/>
          <p:cNvSpPr/>
          <p:nvPr/>
        </p:nvSpPr>
        <p:spPr>
          <a:xfrm>
            <a:off x="2307151"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txBox="1"/>
          <p:nvPr/>
        </p:nvSpPr>
        <p:spPr>
          <a:xfrm>
            <a:off x="2307775"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28.57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22" name="Google Shape;422;p27"/>
          <p:cNvSpPr/>
          <p:nvPr/>
        </p:nvSpPr>
        <p:spPr>
          <a:xfrm>
            <a:off x="2126859" y="30718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p:nvPr/>
        </p:nvSpPr>
        <p:spPr>
          <a:xfrm>
            <a:off x="2177109" y="31220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7"/>
          <p:cNvSpPr/>
          <p:nvPr/>
        </p:nvSpPr>
        <p:spPr>
          <a:xfrm>
            <a:off x="2177109" y="3122050"/>
            <a:ext cx="917700" cy="917700"/>
          </a:xfrm>
          <a:prstGeom prst="pie">
            <a:avLst>
              <a:gd fmla="val 103843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p:nvPr/>
        </p:nvSpPr>
        <p:spPr>
          <a:xfrm>
            <a:off x="2307909" y="32528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7"/>
          <p:cNvSpPr txBox="1"/>
          <p:nvPr/>
        </p:nvSpPr>
        <p:spPr>
          <a:xfrm>
            <a:off x="2104500"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427" name="Google Shape;427;p27"/>
          <p:cNvSpPr txBox="1"/>
          <p:nvPr/>
        </p:nvSpPr>
        <p:spPr>
          <a:xfrm>
            <a:off x="23070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71.42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28" name="Google Shape;428;p27"/>
          <p:cNvSpPr txBox="1"/>
          <p:nvPr>
            <p:ph idx="4294967295" type="subTitle"/>
          </p:nvPr>
        </p:nvSpPr>
        <p:spPr>
          <a:xfrm>
            <a:off x="3420150" y="21491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429" name="Google Shape;429;p27"/>
          <p:cNvSpPr txBox="1"/>
          <p:nvPr>
            <p:ph idx="4294967295" type="subTitle"/>
          </p:nvPr>
        </p:nvSpPr>
        <p:spPr>
          <a:xfrm>
            <a:off x="3435025" y="34002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sp>
        <p:nvSpPr>
          <p:cNvPr id="430" name="Google Shape;430;p27"/>
          <p:cNvSpPr txBox="1"/>
          <p:nvPr>
            <p:ph idx="4294967295" type="subTitle"/>
          </p:nvPr>
        </p:nvSpPr>
        <p:spPr>
          <a:xfrm>
            <a:off x="4572000" y="3769300"/>
            <a:ext cx="3511200" cy="917700"/>
          </a:xfrm>
          <a:prstGeom prst="rect">
            <a:avLst/>
          </a:prstGeom>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GB" sz="1500"/>
              <a:t>People having heart disease are are very much likely to develop stroke attacks.</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28"/>
          <p:cNvPicPr preferRelativeResize="0"/>
          <p:nvPr/>
        </p:nvPicPr>
        <p:blipFill rotWithShape="1">
          <a:blip r:embed="rId3">
            <a:alphaModFix/>
          </a:blip>
          <a:srcRect b="0" l="4421" r="4421" t="0"/>
          <a:stretch/>
        </p:blipFill>
        <p:spPr>
          <a:xfrm>
            <a:off x="4572000" y="472775"/>
            <a:ext cx="4140399" cy="2994591"/>
          </a:xfrm>
          <a:prstGeom prst="rect">
            <a:avLst/>
          </a:prstGeom>
          <a:noFill/>
          <a:ln>
            <a:noFill/>
          </a:ln>
        </p:spPr>
      </p:pic>
      <p:sp>
        <p:nvSpPr>
          <p:cNvPr id="436" name="Google Shape;436;p28"/>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437" name="Google Shape;437;p28"/>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Ever Married</a:t>
            </a:r>
            <a:endParaRPr/>
          </a:p>
        </p:txBody>
      </p:sp>
      <p:grpSp>
        <p:nvGrpSpPr>
          <p:cNvPr id="438" name="Google Shape;438;p28"/>
          <p:cNvGrpSpPr/>
          <p:nvPr/>
        </p:nvGrpSpPr>
        <p:grpSpPr>
          <a:xfrm>
            <a:off x="818675" y="3071800"/>
            <a:ext cx="1018200" cy="1018200"/>
            <a:chOff x="1359550" y="3154500"/>
            <a:chExt cx="1018200" cy="1018200"/>
          </a:xfrm>
        </p:grpSpPr>
        <p:sp>
          <p:nvSpPr>
            <p:cNvPr id="439" name="Google Shape;439;p28"/>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409800" y="3204750"/>
              <a:ext cx="917700" cy="917700"/>
            </a:xfrm>
            <a:prstGeom prst="pie">
              <a:avLst>
                <a:gd fmla="val 1886495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28"/>
          <p:cNvSpPr txBox="1"/>
          <p:nvPr/>
        </p:nvSpPr>
        <p:spPr>
          <a:xfrm>
            <a:off x="797075"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Yes</a:t>
            </a:r>
            <a:endParaRPr sz="1200">
              <a:solidFill>
                <a:schemeClr val="lt1"/>
              </a:solidFill>
              <a:latin typeface="Lato"/>
              <a:ea typeface="Lato"/>
              <a:cs typeface="Lato"/>
              <a:sym typeface="Lato"/>
            </a:endParaRPr>
          </a:p>
        </p:txBody>
      </p:sp>
      <p:sp>
        <p:nvSpPr>
          <p:cNvPr id="444" name="Google Shape;444;p28"/>
          <p:cNvSpPr txBox="1"/>
          <p:nvPr/>
        </p:nvSpPr>
        <p:spPr>
          <a:xfrm>
            <a:off x="9979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90.43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45" name="Google Shape;445;p28"/>
          <p:cNvSpPr/>
          <p:nvPr/>
        </p:nvSpPr>
        <p:spPr>
          <a:xfrm>
            <a:off x="817050"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867300"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867300" y="1916025"/>
            <a:ext cx="917700" cy="917700"/>
          </a:xfrm>
          <a:prstGeom prst="pie">
            <a:avLst>
              <a:gd fmla="val 1376000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998100"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txBox="1"/>
          <p:nvPr/>
        </p:nvSpPr>
        <p:spPr>
          <a:xfrm>
            <a:off x="998100"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9.56</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50" name="Google Shape;450;p28"/>
          <p:cNvSpPr/>
          <p:nvPr/>
        </p:nvSpPr>
        <p:spPr>
          <a:xfrm>
            <a:off x="2126101"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2176351"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2176351" y="1916025"/>
            <a:ext cx="917700" cy="917700"/>
          </a:xfrm>
          <a:prstGeom prst="pie">
            <a:avLst>
              <a:gd fmla="val 1556751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2307151"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txBox="1"/>
          <p:nvPr/>
        </p:nvSpPr>
        <p:spPr>
          <a:xfrm>
            <a:off x="2369577" y="2219300"/>
            <a:ext cx="594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0.82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55" name="Google Shape;455;p28"/>
          <p:cNvSpPr/>
          <p:nvPr/>
        </p:nvSpPr>
        <p:spPr>
          <a:xfrm>
            <a:off x="2126859" y="30718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2177109" y="31220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2177109" y="3122050"/>
            <a:ext cx="917700" cy="917700"/>
          </a:xfrm>
          <a:prstGeom prst="pie">
            <a:avLst>
              <a:gd fmla="val 1686069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2307909" y="32528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txBox="1"/>
          <p:nvPr/>
        </p:nvSpPr>
        <p:spPr>
          <a:xfrm>
            <a:off x="2104500"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No</a:t>
            </a:r>
            <a:endParaRPr sz="1200">
              <a:solidFill>
                <a:schemeClr val="lt1"/>
              </a:solidFill>
              <a:latin typeface="Lato"/>
              <a:ea typeface="Lato"/>
              <a:cs typeface="Lato"/>
              <a:sym typeface="Lato"/>
            </a:endParaRPr>
          </a:p>
        </p:txBody>
      </p:sp>
      <p:sp>
        <p:nvSpPr>
          <p:cNvPr id="460" name="Google Shape;460;p28"/>
          <p:cNvSpPr txBox="1"/>
          <p:nvPr/>
        </p:nvSpPr>
        <p:spPr>
          <a:xfrm>
            <a:off x="23070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99.17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61" name="Google Shape;461;p28"/>
          <p:cNvSpPr txBox="1"/>
          <p:nvPr>
            <p:ph idx="4294967295" type="subTitle"/>
          </p:nvPr>
        </p:nvSpPr>
        <p:spPr>
          <a:xfrm>
            <a:off x="3420150" y="21491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462" name="Google Shape;462;p28"/>
          <p:cNvSpPr txBox="1"/>
          <p:nvPr>
            <p:ph idx="4294967295" type="subTitle"/>
          </p:nvPr>
        </p:nvSpPr>
        <p:spPr>
          <a:xfrm>
            <a:off x="3435025" y="34002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sp>
        <p:nvSpPr>
          <p:cNvPr id="463" name="Google Shape;463;p28"/>
          <p:cNvSpPr txBox="1"/>
          <p:nvPr>
            <p:ph idx="4294967295" type="subTitle"/>
          </p:nvPr>
        </p:nvSpPr>
        <p:spPr>
          <a:xfrm>
            <a:off x="4572000" y="3769300"/>
            <a:ext cx="3511200" cy="848400"/>
          </a:xfrm>
          <a:prstGeom prst="rect">
            <a:avLst/>
          </a:prstGeom>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GB" sz="1500"/>
              <a:t>Married people are more prone to have stroke attacks.</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29"/>
          <p:cNvPicPr preferRelativeResize="0"/>
          <p:nvPr/>
        </p:nvPicPr>
        <p:blipFill rotWithShape="1">
          <a:blip r:embed="rId3">
            <a:alphaModFix/>
          </a:blip>
          <a:srcRect b="2134" l="0" r="0" t="2134"/>
          <a:stretch/>
        </p:blipFill>
        <p:spPr>
          <a:xfrm>
            <a:off x="4572000" y="472775"/>
            <a:ext cx="4140400" cy="2994590"/>
          </a:xfrm>
          <a:prstGeom prst="rect">
            <a:avLst/>
          </a:prstGeom>
          <a:noFill/>
          <a:ln>
            <a:noFill/>
          </a:ln>
        </p:spPr>
      </p:pic>
      <p:sp>
        <p:nvSpPr>
          <p:cNvPr id="469" name="Google Shape;469;p29"/>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470" name="Google Shape;470;p29"/>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Residence Type</a:t>
            </a:r>
            <a:endParaRPr/>
          </a:p>
        </p:txBody>
      </p:sp>
      <p:grpSp>
        <p:nvGrpSpPr>
          <p:cNvPr id="471" name="Google Shape;471;p29"/>
          <p:cNvGrpSpPr/>
          <p:nvPr/>
        </p:nvGrpSpPr>
        <p:grpSpPr>
          <a:xfrm>
            <a:off x="818675" y="3071800"/>
            <a:ext cx="1018200" cy="1018200"/>
            <a:chOff x="1359550" y="3154500"/>
            <a:chExt cx="1018200" cy="1018200"/>
          </a:xfrm>
        </p:grpSpPr>
        <p:sp>
          <p:nvSpPr>
            <p:cNvPr id="472" name="Google Shape;472;p29"/>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p:nvPr/>
          </p:nvSpPr>
          <p:spPr>
            <a:xfrm>
              <a:off x="1409800" y="3204750"/>
              <a:ext cx="917700" cy="917700"/>
            </a:xfrm>
            <a:prstGeom prst="pie">
              <a:avLst>
                <a:gd fmla="val 1748815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 name="Google Shape;476;p29"/>
          <p:cNvSpPr txBox="1"/>
          <p:nvPr/>
        </p:nvSpPr>
        <p:spPr>
          <a:xfrm>
            <a:off x="797075"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Urban</a:t>
            </a:r>
            <a:endParaRPr sz="1200">
              <a:solidFill>
                <a:schemeClr val="lt1"/>
              </a:solidFill>
              <a:latin typeface="Lato"/>
              <a:ea typeface="Lato"/>
              <a:cs typeface="Lato"/>
              <a:sym typeface="Lato"/>
            </a:endParaRPr>
          </a:p>
        </p:txBody>
      </p:sp>
      <p:sp>
        <p:nvSpPr>
          <p:cNvPr id="477" name="Google Shape;477;p29"/>
          <p:cNvSpPr txBox="1"/>
          <p:nvPr/>
        </p:nvSpPr>
        <p:spPr>
          <a:xfrm>
            <a:off x="9979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95.62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78" name="Google Shape;478;p29"/>
          <p:cNvSpPr/>
          <p:nvPr/>
        </p:nvSpPr>
        <p:spPr>
          <a:xfrm>
            <a:off x="817050"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p:nvPr/>
        </p:nvSpPr>
        <p:spPr>
          <a:xfrm>
            <a:off x="867300"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9"/>
          <p:cNvSpPr/>
          <p:nvPr/>
        </p:nvSpPr>
        <p:spPr>
          <a:xfrm>
            <a:off x="867300" y="1916025"/>
            <a:ext cx="917700" cy="917700"/>
          </a:xfrm>
          <a:prstGeom prst="pie">
            <a:avLst>
              <a:gd fmla="val 14956797"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p:nvPr/>
        </p:nvSpPr>
        <p:spPr>
          <a:xfrm>
            <a:off x="998100"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9"/>
          <p:cNvSpPr txBox="1"/>
          <p:nvPr/>
        </p:nvSpPr>
        <p:spPr>
          <a:xfrm>
            <a:off x="998100"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4.38</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83" name="Google Shape;483;p29"/>
          <p:cNvSpPr/>
          <p:nvPr/>
        </p:nvSpPr>
        <p:spPr>
          <a:xfrm>
            <a:off x="2126101"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9"/>
          <p:cNvSpPr/>
          <p:nvPr/>
        </p:nvSpPr>
        <p:spPr>
          <a:xfrm>
            <a:off x="2176351"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9"/>
          <p:cNvSpPr/>
          <p:nvPr/>
        </p:nvSpPr>
        <p:spPr>
          <a:xfrm>
            <a:off x="2176351" y="1916025"/>
            <a:ext cx="917700" cy="917700"/>
          </a:xfrm>
          <a:prstGeom prst="pie">
            <a:avLst>
              <a:gd fmla="val 1512703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9"/>
          <p:cNvSpPr/>
          <p:nvPr/>
        </p:nvSpPr>
        <p:spPr>
          <a:xfrm>
            <a:off x="2307151"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9"/>
          <p:cNvSpPr txBox="1"/>
          <p:nvPr/>
        </p:nvSpPr>
        <p:spPr>
          <a:xfrm>
            <a:off x="2369577" y="2219300"/>
            <a:ext cx="594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4.07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88" name="Google Shape;488;p29"/>
          <p:cNvSpPr/>
          <p:nvPr/>
        </p:nvSpPr>
        <p:spPr>
          <a:xfrm>
            <a:off x="2126859" y="30718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9"/>
          <p:cNvSpPr/>
          <p:nvPr/>
        </p:nvSpPr>
        <p:spPr>
          <a:xfrm>
            <a:off x="2177109" y="31220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9"/>
          <p:cNvSpPr/>
          <p:nvPr/>
        </p:nvSpPr>
        <p:spPr>
          <a:xfrm>
            <a:off x="2177109" y="3122050"/>
            <a:ext cx="917700" cy="917700"/>
          </a:xfrm>
          <a:prstGeom prst="pie">
            <a:avLst>
              <a:gd fmla="val 17353748"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9"/>
          <p:cNvSpPr/>
          <p:nvPr/>
        </p:nvSpPr>
        <p:spPr>
          <a:xfrm>
            <a:off x="2307909" y="32528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9"/>
          <p:cNvSpPr txBox="1"/>
          <p:nvPr/>
        </p:nvSpPr>
        <p:spPr>
          <a:xfrm>
            <a:off x="2104500"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Rural</a:t>
            </a:r>
            <a:endParaRPr sz="1200">
              <a:solidFill>
                <a:schemeClr val="lt1"/>
              </a:solidFill>
              <a:latin typeface="Lato"/>
              <a:ea typeface="Lato"/>
              <a:cs typeface="Lato"/>
              <a:sym typeface="Lato"/>
            </a:endParaRPr>
          </a:p>
        </p:txBody>
      </p:sp>
      <p:sp>
        <p:nvSpPr>
          <p:cNvPr id="493" name="Google Shape;493;p29"/>
          <p:cNvSpPr txBox="1"/>
          <p:nvPr/>
        </p:nvSpPr>
        <p:spPr>
          <a:xfrm>
            <a:off x="23070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95.93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494" name="Google Shape;494;p29"/>
          <p:cNvSpPr txBox="1"/>
          <p:nvPr>
            <p:ph idx="4294967295" type="subTitle"/>
          </p:nvPr>
        </p:nvSpPr>
        <p:spPr>
          <a:xfrm>
            <a:off x="3420150" y="21491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495" name="Google Shape;495;p29"/>
          <p:cNvSpPr txBox="1"/>
          <p:nvPr>
            <p:ph idx="4294967295" type="subTitle"/>
          </p:nvPr>
        </p:nvSpPr>
        <p:spPr>
          <a:xfrm>
            <a:off x="3435025" y="34002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sp>
        <p:nvSpPr>
          <p:cNvPr id="496" name="Google Shape;496;p29"/>
          <p:cNvSpPr txBox="1"/>
          <p:nvPr>
            <p:ph idx="4294967295" type="subTitle"/>
          </p:nvPr>
        </p:nvSpPr>
        <p:spPr>
          <a:xfrm>
            <a:off x="4572000" y="3769300"/>
            <a:ext cx="3511200" cy="1195500"/>
          </a:xfrm>
          <a:prstGeom prst="rect">
            <a:avLst/>
          </a:prstGeom>
        </p:spPr>
        <p:txBody>
          <a:bodyPr anchorCtr="0" anchor="ctr" bIns="91425" lIns="91425" spcFirstLastPara="1" rIns="91425" wrap="square" tIns="91425">
            <a:noAutofit/>
          </a:bodyPr>
          <a:lstStyle/>
          <a:p>
            <a:pPr indent="-323850" lvl="0" marL="457200" rtl="0" algn="just">
              <a:lnSpc>
                <a:spcPct val="100000"/>
              </a:lnSpc>
              <a:spcBef>
                <a:spcPts val="0"/>
              </a:spcBef>
              <a:spcAft>
                <a:spcPts val="0"/>
              </a:spcAft>
              <a:buSzPts val="1500"/>
              <a:buChar char="●"/>
            </a:pPr>
            <a:r>
              <a:rPr lang="en-GB" sz="1500"/>
              <a:t>Residence type doesn’t show much variation in stroke attacks.</a:t>
            </a:r>
            <a:endParaRPr sz="1500"/>
          </a:p>
          <a:p>
            <a:pPr indent="-323850" lvl="0" marL="457200" rtl="0" algn="just">
              <a:lnSpc>
                <a:spcPct val="100000"/>
              </a:lnSpc>
              <a:spcBef>
                <a:spcPts val="0"/>
              </a:spcBef>
              <a:spcAft>
                <a:spcPts val="0"/>
              </a:spcAft>
              <a:buSzPts val="1500"/>
              <a:buChar char="●"/>
            </a:pPr>
            <a:r>
              <a:rPr lang="en-GB" sz="1500"/>
              <a:t>Stroke attacks are slightly more likely to happen in urban areas than rural areas.</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pic>
        <p:nvPicPr>
          <p:cNvPr id="501" name="Google Shape;501;p30"/>
          <p:cNvPicPr preferRelativeResize="0"/>
          <p:nvPr/>
        </p:nvPicPr>
        <p:blipFill rotWithShape="1">
          <a:blip r:embed="rId3">
            <a:alphaModFix/>
          </a:blip>
          <a:srcRect b="0" l="1286" r="1286" t="0"/>
          <a:stretch/>
        </p:blipFill>
        <p:spPr>
          <a:xfrm>
            <a:off x="4714025" y="257375"/>
            <a:ext cx="4207376" cy="3043024"/>
          </a:xfrm>
          <a:prstGeom prst="rect">
            <a:avLst/>
          </a:prstGeom>
          <a:noFill/>
          <a:ln>
            <a:noFill/>
          </a:ln>
        </p:spPr>
      </p:pic>
      <p:sp>
        <p:nvSpPr>
          <p:cNvPr id="502" name="Google Shape;502;p30"/>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503" name="Google Shape;503;p30"/>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Job Type</a:t>
            </a:r>
            <a:endParaRPr/>
          </a:p>
        </p:txBody>
      </p:sp>
      <p:grpSp>
        <p:nvGrpSpPr>
          <p:cNvPr id="504" name="Google Shape;504;p30"/>
          <p:cNvGrpSpPr/>
          <p:nvPr/>
        </p:nvGrpSpPr>
        <p:grpSpPr>
          <a:xfrm>
            <a:off x="1561665" y="3171631"/>
            <a:ext cx="910169" cy="919435"/>
            <a:chOff x="1359550" y="3154500"/>
            <a:chExt cx="1018200" cy="1018200"/>
          </a:xfrm>
        </p:grpSpPr>
        <p:sp>
          <p:nvSpPr>
            <p:cNvPr id="505" name="Google Shape;505;p30"/>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1409800" y="3204750"/>
              <a:ext cx="917700" cy="917700"/>
            </a:xfrm>
            <a:prstGeom prst="pie">
              <a:avLst>
                <a:gd fmla="val 1681860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 name="Google Shape;509;p30"/>
          <p:cNvSpPr txBox="1"/>
          <p:nvPr/>
        </p:nvSpPr>
        <p:spPr>
          <a:xfrm>
            <a:off x="1542176" y="4224179"/>
            <a:ext cx="948600" cy="39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Self - employed</a:t>
            </a:r>
            <a:endParaRPr sz="1200">
              <a:solidFill>
                <a:schemeClr val="lt1"/>
              </a:solidFill>
              <a:latin typeface="Lato"/>
              <a:ea typeface="Lato"/>
              <a:cs typeface="Lato"/>
              <a:sym typeface="Lato"/>
            </a:endParaRPr>
          </a:p>
        </p:txBody>
      </p:sp>
      <p:sp>
        <p:nvSpPr>
          <p:cNvPr id="510" name="Google Shape;510;p30"/>
          <p:cNvSpPr txBox="1"/>
          <p:nvPr/>
        </p:nvSpPr>
        <p:spPr>
          <a:xfrm>
            <a:off x="1738799" y="3490975"/>
            <a:ext cx="6456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98.18%</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11" name="Google Shape;511;p30"/>
          <p:cNvSpPr/>
          <p:nvPr/>
        </p:nvSpPr>
        <p:spPr>
          <a:xfrm>
            <a:off x="1560029" y="2082650"/>
            <a:ext cx="910200" cy="9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1604941" y="2128028"/>
            <a:ext cx="820200" cy="8286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0"/>
          <p:cNvSpPr/>
          <p:nvPr/>
        </p:nvSpPr>
        <p:spPr>
          <a:xfrm>
            <a:off x="1604941" y="2128028"/>
            <a:ext cx="820200" cy="828600"/>
          </a:xfrm>
          <a:prstGeom prst="pie">
            <a:avLst>
              <a:gd fmla="val 15858251"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0"/>
          <p:cNvSpPr/>
          <p:nvPr/>
        </p:nvSpPr>
        <p:spPr>
          <a:xfrm>
            <a:off x="1721845" y="2246144"/>
            <a:ext cx="586500" cy="59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0"/>
          <p:cNvSpPr txBox="1"/>
          <p:nvPr/>
        </p:nvSpPr>
        <p:spPr>
          <a:xfrm>
            <a:off x="1721845" y="2401894"/>
            <a:ext cx="5865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1.81</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16" name="Google Shape;516;p30"/>
          <p:cNvSpPr/>
          <p:nvPr/>
        </p:nvSpPr>
        <p:spPr>
          <a:xfrm>
            <a:off x="2661908" y="2082650"/>
            <a:ext cx="910200" cy="9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0"/>
          <p:cNvSpPr/>
          <p:nvPr/>
        </p:nvSpPr>
        <p:spPr>
          <a:xfrm>
            <a:off x="2706820" y="2128028"/>
            <a:ext cx="820200" cy="8286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0"/>
          <p:cNvSpPr/>
          <p:nvPr/>
        </p:nvSpPr>
        <p:spPr>
          <a:xfrm>
            <a:off x="2706820" y="2128028"/>
            <a:ext cx="820200" cy="828600"/>
          </a:xfrm>
          <a:prstGeom prst="pie">
            <a:avLst>
              <a:gd fmla="val 14845262"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0"/>
          <p:cNvSpPr/>
          <p:nvPr/>
        </p:nvSpPr>
        <p:spPr>
          <a:xfrm>
            <a:off x="2823724" y="2246144"/>
            <a:ext cx="586500" cy="59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0"/>
          <p:cNvSpPr txBox="1"/>
          <p:nvPr/>
        </p:nvSpPr>
        <p:spPr>
          <a:xfrm>
            <a:off x="2787501" y="2386575"/>
            <a:ext cx="6456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5.66</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21" name="Google Shape;521;p30"/>
          <p:cNvSpPr/>
          <p:nvPr/>
        </p:nvSpPr>
        <p:spPr>
          <a:xfrm>
            <a:off x="2662586" y="3171728"/>
            <a:ext cx="910200" cy="9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0"/>
          <p:cNvSpPr/>
          <p:nvPr/>
        </p:nvSpPr>
        <p:spPr>
          <a:xfrm>
            <a:off x="2707498" y="3217105"/>
            <a:ext cx="820200" cy="8286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0"/>
          <p:cNvSpPr/>
          <p:nvPr/>
        </p:nvSpPr>
        <p:spPr>
          <a:xfrm>
            <a:off x="2707498" y="3217105"/>
            <a:ext cx="820200" cy="828600"/>
          </a:xfrm>
          <a:prstGeom prst="pie">
            <a:avLst>
              <a:gd fmla="val 1771277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p:nvPr/>
        </p:nvSpPr>
        <p:spPr>
          <a:xfrm>
            <a:off x="2824402" y="3335222"/>
            <a:ext cx="586500" cy="59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0"/>
          <p:cNvSpPr txBox="1"/>
          <p:nvPr/>
        </p:nvSpPr>
        <p:spPr>
          <a:xfrm>
            <a:off x="2642602" y="4224179"/>
            <a:ext cx="948600" cy="39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Govt-job</a:t>
            </a:r>
            <a:endParaRPr sz="1200">
              <a:solidFill>
                <a:schemeClr val="lt1"/>
              </a:solidFill>
              <a:latin typeface="Lato"/>
              <a:ea typeface="Lato"/>
              <a:cs typeface="Lato"/>
              <a:sym typeface="Lato"/>
            </a:endParaRPr>
          </a:p>
        </p:txBody>
      </p:sp>
      <p:sp>
        <p:nvSpPr>
          <p:cNvPr id="526" name="Google Shape;526;p30"/>
          <p:cNvSpPr txBox="1"/>
          <p:nvPr/>
        </p:nvSpPr>
        <p:spPr>
          <a:xfrm>
            <a:off x="2823624" y="3490975"/>
            <a:ext cx="6456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94.33%</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27" name="Google Shape;527;p30"/>
          <p:cNvSpPr txBox="1"/>
          <p:nvPr>
            <p:ph idx="4294967295" type="subTitle"/>
          </p:nvPr>
        </p:nvSpPr>
        <p:spPr>
          <a:xfrm>
            <a:off x="3750379" y="2338569"/>
            <a:ext cx="1219500" cy="28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528" name="Google Shape;528;p30"/>
          <p:cNvSpPr txBox="1"/>
          <p:nvPr>
            <p:ph idx="4294967295" type="subTitle"/>
          </p:nvPr>
        </p:nvSpPr>
        <p:spPr>
          <a:xfrm>
            <a:off x="3763674" y="3468351"/>
            <a:ext cx="1219500" cy="28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grpSp>
        <p:nvGrpSpPr>
          <p:cNvPr id="529" name="Google Shape;529;p30"/>
          <p:cNvGrpSpPr/>
          <p:nvPr/>
        </p:nvGrpSpPr>
        <p:grpSpPr>
          <a:xfrm>
            <a:off x="461239" y="3171631"/>
            <a:ext cx="910169" cy="919435"/>
            <a:chOff x="1359550" y="3154500"/>
            <a:chExt cx="1018200" cy="1018200"/>
          </a:xfrm>
        </p:grpSpPr>
        <p:sp>
          <p:nvSpPr>
            <p:cNvPr id="530" name="Google Shape;530;p30"/>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0"/>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409800" y="3204750"/>
              <a:ext cx="917700" cy="917700"/>
            </a:xfrm>
            <a:prstGeom prst="pie">
              <a:avLst>
                <a:gd fmla="val 1958131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30"/>
          <p:cNvSpPr txBox="1"/>
          <p:nvPr/>
        </p:nvSpPr>
        <p:spPr>
          <a:xfrm>
            <a:off x="441750" y="4224179"/>
            <a:ext cx="948600" cy="393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Private</a:t>
            </a:r>
            <a:endParaRPr sz="1200">
              <a:solidFill>
                <a:schemeClr val="lt1"/>
              </a:solidFill>
              <a:latin typeface="Lato"/>
              <a:ea typeface="Lato"/>
              <a:cs typeface="Lato"/>
              <a:sym typeface="Lato"/>
            </a:endParaRPr>
          </a:p>
        </p:txBody>
      </p:sp>
      <p:sp>
        <p:nvSpPr>
          <p:cNvPr id="535" name="Google Shape;535;p30"/>
          <p:cNvSpPr txBox="1"/>
          <p:nvPr/>
        </p:nvSpPr>
        <p:spPr>
          <a:xfrm>
            <a:off x="562174" y="3490975"/>
            <a:ext cx="6456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84.33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36" name="Google Shape;536;p30"/>
          <p:cNvSpPr/>
          <p:nvPr/>
        </p:nvSpPr>
        <p:spPr>
          <a:xfrm>
            <a:off x="459603" y="2082650"/>
            <a:ext cx="910200" cy="9195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0"/>
          <p:cNvSpPr/>
          <p:nvPr/>
        </p:nvSpPr>
        <p:spPr>
          <a:xfrm>
            <a:off x="504515" y="2128028"/>
            <a:ext cx="820200" cy="8286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0"/>
          <p:cNvSpPr/>
          <p:nvPr/>
        </p:nvSpPr>
        <p:spPr>
          <a:xfrm>
            <a:off x="504515" y="2128028"/>
            <a:ext cx="820200" cy="828600"/>
          </a:xfrm>
          <a:prstGeom prst="pie">
            <a:avLst>
              <a:gd fmla="val 13176593"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
          <p:cNvSpPr/>
          <p:nvPr/>
        </p:nvSpPr>
        <p:spPr>
          <a:xfrm>
            <a:off x="621419" y="2246144"/>
            <a:ext cx="586500" cy="592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0"/>
          <p:cNvSpPr txBox="1"/>
          <p:nvPr/>
        </p:nvSpPr>
        <p:spPr>
          <a:xfrm>
            <a:off x="593526" y="2401900"/>
            <a:ext cx="645600" cy="24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15.66</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541" name="Google Shape;541;p30"/>
          <p:cNvSpPr txBox="1"/>
          <p:nvPr>
            <p:ph idx="4294967295" type="subTitle"/>
          </p:nvPr>
        </p:nvSpPr>
        <p:spPr>
          <a:xfrm>
            <a:off x="4843450" y="3490975"/>
            <a:ext cx="3511200" cy="1463100"/>
          </a:xfrm>
          <a:prstGeom prst="rect">
            <a:avLst/>
          </a:prstGeom>
        </p:spPr>
        <p:txBody>
          <a:bodyPr anchorCtr="0" anchor="ctr"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GB" sz="1500"/>
              <a:t>People having private jobs</a:t>
            </a:r>
            <a:r>
              <a:rPr lang="en-GB" sz="1500"/>
              <a:t> are most prone to have stroke attacks followed by people having Govt-jobs.</a:t>
            </a:r>
            <a:endParaRPr sz="1500"/>
          </a:p>
          <a:p>
            <a:pPr indent="-323850" lvl="0" marL="457200" rtl="0" algn="l">
              <a:lnSpc>
                <a:spcPct val="100000"/>
              </a:lnSpc>
              <a:spcBef>
                <a:spcPts val="0"/>
              </a:spcBef>
              <a:spcAft>
                <a:spcPts val="0"/>
              </a:spcAft>
              <a:buSzPts val="1500"/>
              <a:buChar char="●"/>
            </a:pPr>
            <a:r>
              <a:rPr lang="en-GB" sz="1500"/>
              <a:t>People who are self employed are least prone to have stroke attacks.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1"/>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547" name="Google Shape;547;p31"/>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Age</a:t>
            </a:r>
            <a:endParaRPr/>
          </a:p>
        </p:txBody>
      </p:sp>
      <p:pic>
        <p:nvPicPr>
          <p:cNvPr id="548" name="Google Shape;548;p31"/>
          <p:cNvPicPr preferRelativeResize="0"/>
          <p:nvPr/>
        </p:nvPicPr>
        <p:blipFill rotWithShape="1">
          <a:blip r:embed="rId3">
            <a:alphaModFix/>
          </a:blip>
          <a:srcRect b="3250" l="0" r="8113" t="0"/>
          <a:stretch/>
        </p:blipFill>
        <p:spPr>
          <a:xfrm>
            <a:off x="3138800" y="1257675"/>
            <a:ext cx="2866400" cy="3287674"/>
          </a:xfrm>
          <a:prstGeom prst="rect">
            <a:avLst/>
          </a:prstGeom>
          <a:noFill/>
          <a:ln>
            <a:noFill/>
          </a:ln>
        </p:spPr>
      </p:pic>
      <p:pic>
        <p:nvPicPr>
          <p:cNvPr id="549" name="Google Shape;549;p31"/>
          <p:cNvPicPr preferRelativeResize="0"/>
          <p:nvPr/>
        </p:nvPicPr>
        <p:blipFill rotWithShape="1">
          <a:blip r:embed="rId4">
            <a:alphaModFix/>
          </a:blip>
          <a:srcRect b="3558" l="0" r="6428" t="0"/>
          <a:stretch/>
        </p:blipFill>
        <p:spPr>
          <a:xfrm>
            <a:off x="6179450" y="472775"/>
            <a:ext cx="2782224" cy="3277100"/>
          </a:xfrm>
          <a:prstGeom prst="rect">
            <a:avLst/>
          </a:prstGeom>
          <a:noFill/>
          <a:ln>
            <a:noFill/>
          </a:ln>
        </p:spPr>
      </p:pic>
      <p:sp>
        <p:nvSpPr>
          <p:cNvPr id="550" name="Google Shape;550;p31"/>
          <p:cNvSpPr txBox="1"/>
          <p:nvPr>
            <p:ph idx="4294967295" type="subTitle"/>
          </p:nvPr>
        </p:nvSpPr>
        <p:spPr>
          <a:xfrm>
            <a:off x="3889800" y="4705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1</a:t>
            </a:r>
            <a:endParaRPr sz="1200"/>
          </a:p>
        </p:txBody>
      </p:sp>
      <p:sp>
        <p:nvSpPr>
          <p:cNvPr id="551" name="Google Shape;551;p31"/>
          <p:cNvSpPr txBox="1"/>
          <p:nvPr>
            <p:ph idx="4294967295" type="subTitle"/>
          </p:nvPr>
        </p:nvSpPr>
        <p:spPr>
          <a:xfrm>
            <a:off x="6888363" y="3943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0</a:t>
            </a:r>
            <a:endParaRPr sz="1200"/>
          </a:p>
        </p:txBody>
      </p:sp>
      <p:sp>
        <p:nvSpPr>
          <p:cNvPr id="552" name="Google Shape;552;p31"/>
          <p:cNvSpPr txBox="1"/>
          <p:nvPr>
            <p:ph idx="4294967295" type="subTitle"/>
          </p:nvPr>
        </p:nvSpPr>
        <p:spPr>
          <a:xfrm>
            <a:off x="435700" y="1960125"/>
            <a:ext cx="2452800" cy="2499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t>Notice that…</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SzPts val="1500"/>
              <a:buChar char="●"/>
            </a:pPr>
            <a:r>
              <a:rPr lang="en-GB" sz="1500"/>
              <a:t>People below age 25 are least prone to strokes.</a:t>
            </a:r>
            <a:endParaRPr sz="1500"/>
          </a:p>
          <a:p>
            <a:pPr indent="-323850" lvl="0" marL="457200" rtl="0" algn="just">
              <a:lnSpc>
                <a:spcPct val="100000"/>
              </a:lnSpc>
              <a:spcBef>
                <a:spcPts val="0"/>
              </a:spcBef>
              <a:spcAft>
                <a:spcPts val="0"/>
              </a:spcAft>
              <a:buSzPts val="1500"/>
              <a:buChar char="●"/>
            </a:pPr>
            <a:r>
              <a:rPr lang="en-GB" sz="1500"/>
              <a:t>People above age 75 are more prone to </a:t>
            </a:r>
            <a:r>
              <a:rPr lang="en-GB" sz="1500"/>
              <a:t>strokes</a:t>
            </a:r>
            <a:r>
              <a:rPr lang="en-GB" sz="1500"/>
              <a:t>.</a:t>
            </a:r>
            <a:endParaRPr sz="1500"/>
          </a:p>
          <a:p>
            <a:pPr indent="0" lvl="0" marL="0" rtl="0" algn="just">
              <a:lnSpc>
                <a:spcPct val="100000"/>
              </a:lnSpc>
              <a:spcBef>
                <a:spcPts val="0"/>
              </a:spcBef>
              <a:spcAft>
                <a:spcPts val="0"/>
              </a:spcAft>
              <a:buNone/>
            </a:pPr>
            <a:r>
              <a:t/>
            </a:r>
            <a:endParaRPr sz="1500"/>
          </a:p>
          <a:p>
            <a:pPr indent="0" lvl="0" marL="0" rtl="0" algn="just">
              <a:lnSpc>
                <a:spcPct val="100000"/>
              </a:lnSpc>
              <a:spcBef>
                <a:spcPts val="0"/>
              </a:spcBef>
              <a:spcAft>
                <a:spcPts val="0"/>
              </a:spcAft>
              <a:buNone/>
            </a:pPr>
            <a:r>
              <a:t/>
            </a:r>
            <a:endParaRPr sz="1500"/>
          </a:p>
          <a:p>
            <a:pPr indent="0" lvl="0" marL="0" rtl="0" algn="just">
              <a:lnSpc>
                <a:spcPct val="100000"/>
              </a:lnSpc>
              <a:spcBef>
                <a:spcPts val="0"/>
              </a:spcBef>
              <a:spcAft>
                <a:spcPts val="0"/>
              </a:spcAft>
              <a:buNone/>
            </a:pPr>
            <a:r>
              <a:t/>
            </a: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2"/>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558" name="Google Shape;558;p32"/>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Glucose Levels</a:t>
            </a:r>
            <a:endParaRPr/>
          </a:p>
        </p:txBody>
      </p:sp>
      <p:pic>
        <p:nvPicPr>
          <p:cNvPr id="559" name="Google Shape;559;p32"/>
          <p:cNvPicPr preferRelativeResize="0"/>
          <p:nvPr/>
        </p:nvPicPr>
        <p:blipFill rotWithShape="1">
          <a:blip r:embed="rId3">
            <a:alphaModFix/>
          </a:blip>
          <a:srcRect b="0" l="1305" r="1295" t="0"/>
          <a:stretch/>
        </p:blipFill>
        <p:spPr>
          <a:xfrm>
            <a:off x="3138800" y="1440525"/>
            <a:ext cx="2866399" cy="3287674"/>
          </a:xfrm>
          <a:prstGeom prst="rect">
            <a:avLst/>
          </a:prstGeom>
          <a:noFill/>
          <a:ln>
            <a:noFill/>
          </a:ln>
        </p:spPr>
      </p:pic>
      <p:pic>
        <p:nvPicPr>
          <p:cNvPr id="560" name="Google Shape;560;p32"/>
          <p:cNvPicPr preferRelativeResize="0"/>
          <p:nvPr/>
        </p:nvPicPr>
        <p:blipFill rotWithShape="1">
          <a:blip r:embed="rId4">
            <a:alphaModFix/>
          </a:blip>
          <a:srcRect b="0" l="1886" r="1886" t="0"/>
          <a:stretch/>
        </p:blipFill>
        <p:spPr>
          <a:xfrm>
            <a:off x="6179450" y="472775"/>
            <a:ext cx="2782224" cy="3277100"/>
          </a:xfrm>
          <a:prstGeom prst="rect">
            <a:avLst/>
          </a:prstGeom>
          <a:noFill/>
          <a:ln>
            <a:noFill/>
          </a:ln>
        </p:spPr>
      </p:pic>
      <p:sp>
        <p:nvSpPr>
          <p:cNvPr id="561" name="Google Shape;561;p32"/>
          <p:cNvSpPr txBox="1"/>
          <p:nvPr>
            <p:ph idx="4294967295" type="subTitle"/>
          </p:nvPr>
        </p:nvSpPr>
        <p:spPr>
          <a:xfrm>
            <a:off x="3889800" y="4705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1</a:t>
            </a:r>
            <a:endParaRPr sz="1200"/>
          </a:p>
        </p:txBody>
      </p:sp>
      <p:sp>
        <p:nvSpPr>
          <p:cNvPr id="562" name="Google Shape;562;p32"/>
          <p:cNvSpPr txBox="1"/>
          <p:nvPr>
            <p:ph idx="4294967295" type="subTitle"/>
          </p:nvPr>
        </p:nvSpPr>
        <p:spPr>
          <a:xfrm>
            <a:off x="6888363" y="3943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0</a:t>
            </a:r>
            <a:endParaRPr sz="1200"/>
          </a:p>
        </p:txBody>
      </p:sp>
      <p:sp>
        <p:nvSpPr>
          <p:cNvPr id="563" name="Google Shape;563;p32"/>
          <p:cNvSpPr txBox="1"/>
          <p:nvPr>
            <p:ph idx="4294967295" type="subTitle"/>
          </p:nvPr>
        </p:nvSpPr>
        <p:spPr>
          <a:xfrm>
            <a:off x="435700" y="1960125"/>
            <a:ext cx="2452800" cy="2499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t>Notice that…</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SzPts val="1500"/>
              <a:buChar char="●"/>
            </a:pPr>
            <a:r>
              <a:rPr lang="en-GB" sz="1500"/>
              <a:t>People having lower glucose level are more prone to strokes.</a:t>
            </a:r>
            <a:endParaRPr sz="1500"/>
          </a:p>
          <a:p>
            <a:pPr indent="-323850" lvl="0" marL="457200" rtl="0" algn="just">
              <a:lnSpc>
                <a:spcPct val="100000"/>
              </a:lnSpc>
              <a:spcBef>
                <a:spcPts val="0"/>
              </a:spcBef>
              <a:spcAft>
                <a:spcPts val="0"/>
              </a:spcAft>
              <a:buSzPts val="1500"/>
              <a:buChar char="●"/>
            </a:pPr>
            <a:r>
              <a:rPr lang="en-GB" sz="1500"/>
              <a:t>People having higher glucose levels are less prone to strokes.</a:t>
            </a:r>
            <a:endParaRPr sz="1500"/>
          </a:p>
          <a:p>
            <a:pPr indent="0" lvl="0" marL="0" rtl="0" algn="just">
              <a:lnSpc>
                <a:spcPct val="100000"/>
              </a:lnSpc>
              <a:spcBef>
                <a:spcPts val="0"/>
              </a:spcBef>
              <a:spcAft>
                <a:spcPts val="0"/>
              </a:spcAft>
              <a:buNone/>
            </a:pPr>
            <a:r>
              <a:t/>
            </a: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33"/>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569" name="Google Shape;569;p33"/>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BMI</a:t>
            </a:r>
            <a:endParaRPr/>
          </a:p>
        </p:txBody>
      </p:sp>
      <p:pic>
        <p:nvPicPr>
          <p:cNvPr id="570" name="Google Shape;570;p33"/>
          <p:cNvPicPr preferRelativeResize="0"/>
          <p:nvPr/>
        </p:nvPicPr>
        <p:blipFill rotWithShape="1">
          <a:blip r:embed="rId3">
            <a:alphaModFix/>
          </a:blip>
          <a:srcRect b="1835" l="0" r="0" t="0"/>
          <a:stretch/>
        </p:blipFill>
        <p:spPr>
          <a:xfrm>
            <a:off x="3138800" y="1251700"/>
            <a:ext cx="2866400" cy="3378949"/>
          </a:xfrm>
          <a:prstGeom prst="rect">
            <a:avLst/>
          </a:prstGeom>
          <a:noFill/>
          <a:ln>
            <a:noFill/>
          </a:ln>
        </p:spPr>
      </p:pic>
      <p:pic>
        <p:nvPicPr>
          <p:cNvPr id="571" name="Google Shape;571;p33"/>
          <p:cNvPicPr preferRelativeResize="0"/>
          <p:nvPr/>
        </p:nvPicPr>
        <p:blipFill rotWithShape="1">
          <a:blip r:embed="rId4">
            <a:alphaModFix/>
          </a:blip>
          <a:srcRect b="0" l="0" r="0" t="0"/>
          <a:stretch/>
        </p:blipFill>
        <p:spPr>
          <a:xfrm>
            <a:off x="6179450" y="472775"/>
            <a:ext cx="2782225" cy="3277100"/>
          </a:xfrm>
          <a:prstGeom prst="rect">
            <a:avLst/>
          </a:prstGeom>
          <a:noFill/>
          <a:ln>
            <a:noFill/>
          </a:ln>
        </p:spPr>
      </p:pic>
      <p:sp>
        <p:nvSpPr>
          <p:cNvPr id="572" name="Google Shape;572;p33"/>
          <p:cNvSpPr txBox="1"/>
          <p:nvPr>
            <p:ph idx="4294967295" type="subTitle"/>
          </p:nvPr>
        </p:nvSpPr>
        <p:spPr>
          <a:xfrm>
            <a:off x="3889800" y="4705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1</a:t>
            </a:r>
            <a:endParaRPr sz="1200"/>
          </a:p>
        </p:txBody>
      </p:sp>
      <p:sp>
        <p:nvSpPr>
          <p:cNvPr id="573" name="Google Shape;573;p33"/>
          <p:cNvSpPr txBox="1"/>
          <p:nvPr>
            <p:ph idx="4294967295" type="subTitle"/>
          </p:nvPr>
        </p:nvSpPr>
        <p:spPr>
          <a:xfrm>
            <a:off x="6888363" y="3943150"/>
            <a:ext cx="1364400" cy="320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200"/>
              <a:t>Stroke 0</a:t>
            </a:r>
            <a:endParaRPr sz="1200"/>
          </a:p>
        </p:txBody>
      </p:sp>
      <p:sp>
        <p:nvSpPr>
          <p:cNvPr id="574" name="Google Shape;574;p33"/>
          <p:cNvSpPr txBox="1"/>
          <p:nvPr>
            <p:ph idx="4294967295" type="subTitle"/>
          </p:nvPr>
        </p:nvSpPr>
        <p:spPr>
          <a:xfrm>
            <a:off x="435700" y="1960125"/>
            <a:ext cx="2452800" cy="2499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500"/>
              <a:t>Notice that…</a:t>
            </a:r>
            <a:endParaRPr sz="1500"/>
          </a:p>
          <a:p>
            <a:pPr indent="0" lvl="0" marL="0" rtl="0" algn="just">
              <a:lnSpc>
                <a:spcPct val="100000"/>
              </a:lnSpc>
              <a:spcBef>
                <a:spcPts val="0"/>
              </a:spcBef>
              <a:spcAft>
                <a:spcPts val="0"/>
              </a:spcAft>
              <a:buNone/>
            </a:pPr>
            <a:r>
              <a:t/>
            </a:r>
            <a:endParaRPr sz="1500"/>
          </a:p>
          <a:p>
            <a:pPr indent="-323850" lvl="0" marL="457200" rtl="0" algn="just">
              <a:lnSpc>
                <a:spcPct val="100000"/>
              </a:lnSpc>
              <a:spcBef>
                <a:spcPts val="0"/>
              </a:spcBef>
              <a:spcAft>
                <a:spcPts val="0"/>
              </a:spcAft>
              <a:buSzPts val="1500"/>
              <a:buChar char="●"/>
            </a:pPr>
            <a:r>
              <a:rPr lang="en-GB" sz="1500"/>
              <a:t>People having BMI (body mass index) between 20-40 are most prone to strokes as </a:t>
            </a:r>
            <a:r>
              <a:rPr lang="en-GB" sz="1500"/>
              <a:t>comparatively</a:t>
            </a:r>
            <a:r>
              <a:rPr lang="en-GB" sz="1500"/>
              <a:t> to other people</a:t>
            </a:r>
            <a:endParaRPr sz="1500"/>
          </a:p>
          <a:p>
            <a:pPr indent="0" lvl="0" marL="0" rtl="0" algn="just">
              <a:lnSpc>
                <a:spcPct val="100000"/>
              </a:lnSpc>
              <a:spcBef>
                <a:spcPts val="0"/>
              </a:spcBef>
              <a:spcAft>
                <a:spcPts val="0"/>
              </a:spcAft>
              <a:buNone/>
            </a:pPr>
            <a:r>
              <a:t/>
            </a:r>
            <a:endParaRPr sz="1500"/>
          </a:p>
          <a:p>
            <a:pPr indent="0" lvl="0" marL="0" rtl="0" algn="just">
              <a:lnSpc>
                <a:spcPct val="100000"/>
              </a:lnSpc>
              <a:spcBef>
                <a:spcPts val="0"/>
              </a:spcBef>
              <a:spcAft>
                <a:spcPts val="0"/>
              </a:spcAft>
              <a:buNone/>
            </a:pPr>
            <a:r>
              <a:t/>
            </a: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4"/>
          <p:cNvSpPr txBox="1"/>
          <p:nvPr>
            <p:ph type="title"/>
          </p:nvPr>
        </p:nvSpPr>
        <p:spPr>
          <a:xfrm>
            <a:off x="1297500" y="393750"/>
            <a:ext cx="57432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One-Hot Encode Data in Machine Learning?</a:t>
            </a:r>
            <a:endParaRPr/>
          </a:p>
        </p:txBody>
      </p:sp>
      <p:sp>
        <p:nvSpPr>
          <p:cNvPr id="580" name="Google Shape;580;p34"/>
          <p:cNvSpPr txBox="1"/>
          <p:nvPr>
            <p:ph idx="1" type="body"/>
          </p:nvPr>
        </p:nvSpPr>
        <p:spPr>
          <a:xfrm>
            <a:off x="1297500" y="1507675"/>
            <a:ext cx="7025100" cy="3111900"/>
          </a:xfrm>
          <a:prstGeom prst="rect">
            <a:avLst/>
          </a:prstGeom>
        </p:spPr>
        <p:txBody>
          <a:bodyPr anchorCtr="0" anchor="t" bIns="91425" lIns="91425" spcFirstLastPara="1" rIns="91425" wrap="square" tIns="91425">
            <a:noAutofit/>
          </a:bodyPr>
          <a:lstStyle/>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Categorical data are variables that contain label values rather than numeric values.</a:t>
            </a:r>
            <a:endParaRPr sz="1500">
              <a:solidFill>
                <a:srgbClr val="FFFFFF"/>
              </a:solidFill>
            </a:endParaRPr>
          </a:p>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The number of possible values is often limited to a fixed set. </a:t>
            </a:r>
            <a:endParaRPr sz="1500">
              <a:solidFill>
                <a:srgbClr val="FFFFFF"/>
              </a:solidFill>
            </a:endParaRPr>
          </a:p>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Each value represents a different category.</a:t>
            </a:r>
            <a:endParaRPr sz="1500">
              <a:solidFill>
                <a:srgbClr val="FFFFFF"/>
              </a:solidFill>
            </a:endParaRPr>
          </a:p>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Many machine learning algorithms cannot operate on label data directly. They require all input variables and output variables to be numeric.</a:t>
            </a:r>
            <a:endParaRPr sz="1500">
              <a:solidFill>
                <a:srgbClr val="FFFFFF"/>
              </a:solidFill>
            </a:endParaRPr>
          </a:p>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In general, this is mostly a constraint of the efficient implementation of machine learning algorithms rather than hard limitations on the algorithms themselves.</a:t>
            </a:r>
            <a:endParaRPr sz="1500">
              <a:solidFill>
                <a:srgbClr val="FFFFFF"/>
              </a:solidFill>
            </a:endParaRPr>
          </a:p>
          <a:p>
            <a:pPr indent="-323850" lvl="0" marL="457200" rtl="0" algn="just">
              <a:lnSpc>
                <a:spcPct val="100000"/>
              </a:lnSpc>
              <a:spcBef>
                <a:spcPts val="0"/>
              </a:spcBef>
              <a:spcAft>
                <a:spcPts val="0"/>
              </a:spcAft>
              <a:buClr>
                <a:srgbClr val="FFFFFF"/>
              </a:buClr>
              <a:buSzPts val="1500"/>
              <a:buChar char="➔"/>
            </a:pPr>
            <a:r>
              <a:rPr lang="en-GB" sz="1500">
                <a:solidFill>
                  <a:srgbClr val="FFFFFF"/>
                </a:solidFill>
              </a:rPr>
              <a:t>This means that categorical data must be converted to a numerical form. If the categorical variable is an output variable, you may also want to convert predictions by the model back into a categorical form in order to present them or use them in some application.</a:t>
            </a:r>
            <a:endParaRPr sz="1500">
              <a:solidFill>
                <a:srgbClr val="FFFFFF"/>
              </a:solidFill>
            </a:endParaRPr>
          </a:p>
        </p:txBody>
      </p:sp>
      <p:sp>
        <p:nvSpPr>
          <p:cNvPr id="581" name="Google Shape;581;p34"/>
          <p:cNvSpPr/>
          <p:nvPr/>
        </p:nvSpPr>
        <p:spPr>
          <a:xfrm>
            <a:off x="7691450" y="4345775"/>
            <a:ext cx="1455488" cy="800216"/>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5"/>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One-hot Encoding</a:t>
            </a:r>
            <a:endParaRPr/>
          </a:p>
        </p:txBody>
      </p:sp>
      <p:sp>
        <p:nvSpPr>
          <p:cNvPr id="587" name="Google Shape;587;p35"/>
          <p:cNvSpPr txBox="1"/>
          <p:nvPr>
            <p:ph idx="1" type="body"/>
          </p:nvPr>
        </p:nvSpPr>
        <p:spPr>
          <a:xfrm>
            <a:off x="1297500" y="1461550"/>
            <a:ext cx="3798900" cy="34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GB" sz="1500"/>
              <a:t>One hot encoding is a process by which categorical variables are converted into a form that could be provided to ML algorithms to do a better job in prediction.</a:t>
            </a:r>
            <a:endParaRPr sz="1500">
              <a:solidFill>
                <a:srgbClr val="FFFFFF"/>
              </a:solidFill>
            </a:endParaRPr>
          </a:p>
          <a:p>
            <a:pPr indent="0" lvl="0" marL="0" rtl="0" algn="just">
              <a:spcBef>
                <a:spcPts val="1600"/>
              </a:spcBef>
              <a:spcAft>
                <a:spcPts val="0"/>
              </a:spcAft>
              <a:buNone/>
            </a:pPr>
            <a:r>
              <a:rPr lang="en-GB" sz="1500">
                <a:solidFill>
                  <a:srgbClr val="FFFFFF"/>
                </a:solidFill>
              </a:rPr>
              <a:t>It is the most widespread approach, and it works very well unless your categorical variable takes on a large number of values.</a:t>
            </a:r>
            <a:endParaRPr sz="1500">
              <a:solidFill>
                <a:srgbClr val="FFFFFF"/>
              </a:solidFill>
            </a:endParaRPr>
          </a:p>
          <a:p>
            <a:pPr indent="0" lvl="0" marL="0" rtl="0" algn="just">
              <a:spcBef>
                <a:spcPts val="1600"/>
              </a:spcBef>
              <a:spcAft>
                <a:spcPts val="1600"/>
              </a:spcAft>
              <a:buNone/>
            </a:pPr>
            <a:r>
              <a:rPr lang="en-GB" sz="1500">
                <a:solidFill>
                  <a:srgbClr val="FFFFFF"/>
                </a:solidFill>
              </a:rPr>
              <a:t>It creates new (binary) columns, indicating the presence of each possible value from the original data.</a:t>
            </a:r>
            <a:r>
              <a:rPr i="1" lang="en-GB" sz="1500">
                <a:solidFill>
                  <a:srgbClr val="FFFFFF"/>
                </a:solidFill>
              </a:rPr>
              <a:t> </a:t>
            </a:r>
            <a:endParaRPr i="1" sz="1500">
              <a:solidFill>
                <a:srgbClr val="FFFFFF"/>
              </a:solidFill>
            </a:endParaRPr>
          </a:p>
        </p:txBody>
      </p:sp>
      <p:pic>
        <p:nvPicPr>
          <p:cNvPr id="588" name="Google Shape;588;p35"/>
          <p:cNvPicPr preferRelativeResize="0"/>
          <p:nvPr/>
        </p:nvPicPr>
        <p:blipFill rotWithShape="1">
          <a:blip r:embed="rId3">
            <a:alphaModFix/>
          </a:blip>
          <a:srcRect b="0" l="22121" r="22115" t="0"/>
          <a:stretch/>
        </p:blipFill>
        <p:spPr>
          <a:xfrm rot="-5400000">
            <a:off x="5718946" y="1338207"/>
            <a:ext cx="2504700" cy="2509500"/>
          </a:xfrm>
          <a:prstGeom prst="diagStripe">
            <a:avLst>
              <a:gd fmla="val 50445" name="adj"/>
            </a:avLst>
          </a:prstGeom>
          <a:noFill/>
          <a:ln>
            <a:noFill/>
          </a:ln>
        </p:spPr>
      </p:pic>
      <p:pic>
        <p:nvPicPr>
          <p:cNvPr id="589" name="Google Shape;589;p35"/>
          <p:cNvPicPr preferRelativeResize="0"/>
          <p:nvPr/>
        </p:nvPicPr>
        <p:blipFill rotWithShape="1">
          <a:blip r:embed="rId4">
            <a:alphaModFix/>
          </a:blip>
          <a:srcRect b="0" l="22116" r="22116" t="0"/>
          <a:stretch/>
        </p:blipFill>
        <p:spPr>
          <a:xfrm rot="-5400000">
            <a:off x="5710147" y="2704980"/>
            <a:ext cx="2431500" cy="2436000"/>
          </a:xfrm>
          <a:prstGeom prst="diagStripe">
            <a:avLst>
              <a:gd fmla="val 50445" name="adj"/>
            </a:avLst>
          </a:prstGeom>
          <a:noFill/>
          <a:ln>
            <a:noFill/>
          </a:ln>
        </p:spPr>
      </p:pic>
      <p:pic>
        <p:nvPicPr>
          <p:cNvPr id="590" name="Google Shape;590;p35"/>
          <p:cNvPicPr preferRelativeResize="0"/>
          <p:nvPr/>
        </p:nvPicPr>
        <p:blipFill rotWithShape="1">
          <a:blip r:embed="rId5">
            <a:alphaModFix/>
          </a:blip>
          <a:srcRect b="0" l="22121" r="22115" t="0"/>
          <a:stretch/>
        </p:blipFill>
        <p:spPr>
          <a:xfrm rot="5400000">
            <a:off x="6637386" y="2137210"/>
            <a:ext cx="2504700" cy="2509500"/>
          </a:xfrm>
          <a:prstGeom prst="diagStripe">
            <a:avLst>
              <a:gd fmla="val 50445" name="adj"/>
            </a:avLst>
          </a:prstGeom>
          <a:noFill/>
          <a:ln>
            <a:noFill/>
          </a:ln>
        </p:spPr>
      </p:pic>
      <p:sp>
        <p:nvSpPr>
          <p:cNvPr id="591" name="Google Shape;591;p35"/>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834700" y="36097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35" name="Google Shape;235;p18"/>
          <p:cNvSpPr txBox="1"/>
          <p:nvPr/>
        </p:nvSpPr>
        <p:spPr>
          <a:xfrm>
            <a:off x="834700" y="1262225"/>
            <a:ext cx="4512300" cy="3324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GB" sz="1700">
                <a:solidFill>
                  <a:schemeClr val="lt1"/>
                </a:solidFill>
                <a:latin typeface="Lato"/>
                <a:ea typeface="Lato"/>
                <a:cs typeface="Lato"/>
                <a:sym typeface="Lato"/>
              </a:rPr>
              <a:t>According to the World Health Organization (WHO) stroke is the 2nd leading cause of death globally, responsible for approximately 11% of total deaths. </a:t>
            </a:r>
            <a:endParaRPr sz="1700">
              <a:solidFill>
                <a:schemeClr val="lt1"/>
              </a:solidFill>
              <a:latin typeface="Lato"/>
              <a:ea typeface="Lato"/>
              <a:cs typeface="Lato"/>
              <a:sym typeface="Lato"/>
            </a:endParaRPr>
          </a:p>
          <a:p>
            <a:pPr indent="0" lvl="0" marL="0" rtl="0" algn="just">
              <a:spcBef>
                <a:spcPts val="0"/>
              </a:spcBef>
              <a:spcAft>
                <a:spcPts val="0"/>
              </a:spcAft>
              <a:buNone/>
            </a:pPr>
            <a:r>
              <a:t/>
            </a:r>
            <a:endParaRPr sz="1700">
              <a:solidFill>
                <a:schemeClr val="lt1"/>
              </a:solidFill>
              <a:latin typeface="Lato"/>
              <a:ea typeface="Lato"/>
              <a:cs typeface="Lato"/>
              <a:sym typeface="Lato"/>
            </a:endParaRPr>
          </a:p>
          <a:p>
            <a:pPr indent="0" lvl="0" marL="0" rtl="0" algn="just">
              <a:spcBef>
                <a:spcPts val="0"/>
              </a:spcBef>
              <a:spcAft>
                <a:spcPts val="0"/>
              </a:spcAft>
              <a:buNone/>
            </a:pPr>
            <a:r>
              <a:rPr b="1" lang="en-GB" sz="1700">
                <a:solidFill>
                  <a:schemeClr val="lt1"/>
                </a:solidFill>
                <a:latin typeface="Lato"/>
                <a:ea typeface="Lato"/>
                <a:cs typeface="Lato"/>
                <a:sym typeface="Lato"/>
              </a:rPr>
              <a:t>First what is a stroke? </a:t>
            </a:r>
            <a:endParaRPr b="1" sz="1700">
              <a:solidFill>
                <a:schemeClr val="lt1"/>
              </a:solidFill>
              <a:latin typeface="Lato"/>
              <a:ea typeface="Lato"/>
              <a:cs typeface="Lato"/>
              <a:sym typeface="Lato"/>
            </a:endParaRPr>
          </a:p>
          <a:p>
            <a:pPr indent="0" lvl="0" marL="0" rtl="0" algn="just">
              <a:spcBef>
                <a:spcPts val="0"/>
              </a:spcBef>
              <a:spcAft>
                <a:spcPts val="0"/>
              </a:spcAft>
              <a:buNone/>
            </a:pPr>
            <a:r>
              <a:t/>
            </a:r>
            <a:endParaRPr b="1" sz="1700">
              <a:solidFill>
                <a:schemeClr val="lt1"/>
              </a:solidFill>
              <a:latin typeface="Lato"/>
              <a:ea typeface="Lato"/>
              <a:cs typeface="Lato"/>
              <a:sym typeface="Lato"/>
            </a:endParaRPr>
          </a:p>
          <a:p>
            <a:pPr indent="0" lvl="0" marL="0" rtl="0" algn="just">
              <a:spcBef>
                <a:spcPts val="0"/>
              </a:spcBef>
              <a:spcAft>
                <a:spcPts val="0"/>
              </a:spcAft>
              <a:buNone/>
            </a:pPr>
            <a:r>
              <a:rPr lang="en-GB" sz="1700">
                <a:solidFill>
                  <a:schemeClr val="lt1"/>
                </a:solidFill>
                <a:latin typeface="Lato"/>
                <a:ea typeface="Lato"/>
                <a:cs typeface="Lato"/>
                <a:sym typeface="Lato"/>
              </a:rPr>
              <a:t>• Stroke is a medical emergency. A stroke occurs when blood flow to a part of your brain is interrupted or reduced, preventing brain tissue from getting oxygen and nutrients. Brain cells begin to die within minutes.</a:t>
            </a:r>
            <a:endParaRPr sz="17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6"/>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One-hot Encoding</a:t>
            </a:r>
            <a:endParaRPr/>
          </a:p>
        </p:txBody>
      </p:sp>
      <p:pic>
        <p:nvPicPr>
          <p:cNvPr id="597" name="Google Shape;597;p36"/>
          <p:cNvPicPr preferRelativeResize="0"/>
          <p:nvPr/>
        </p:nvPicPr>
        <p:blipFill rotWithShape="1">
          <a:blip r:embed="rId3">
            <a:alphaModFix/>
          </a:blip>
          <a:srcRect b="65424" l="9186" r="32000" t="0"/>
          <a:stretch/>
        </p:blipFill>
        <p:spPr>
          <a:xfrm>
            <a:off x="820425" y="1772100"/>
            <a:ext cx="7722425" cy="248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37"/>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One-hot Encoding</a:t>
            </a:r>
            <a:endParaRPr/>
          </a:p>
        </p:txBody>
      </p:sp>
      <p:pic>
        <p:nvPicPr>
          <p:cNvPr id="603" name="Google Shape;603;p37"/>
          <p:cNvPicPr preferRelativeResize="0"/>
          <p:nvPr/>
        </p:nvPicPr>
        <p:blipFill rotWithShape="1">
          <a:blip r:embed="rId3">
            <a:alphaModFix/>
          </a:blip>
          <a:srcRect b="5650" l="2496" r="0" t="34300"/>
          <a:stretch/>
        </p:blipFill>
        <p:spPr>
          <a:xfrm>
            <a:off x="473150" y="1651400"/>
            <a:ext cx="8197701" cy="2766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8"/>
          <p:cNvSpPr txBox="1"/>
          <p:nvPr>
            <p:ph type="title"/>
          </p:nvPr>
        </p:nvSpPr>
        <p:spPr>
          <a:xfrm>
            <a:off x="1297500" y="393750"/>
            <a:ext cx="37989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sp>
        <p:nvSpPr>
          <p:cNvPr id="609" name="Google Shape;609;p38"/>
          <p:cNvSpPr txBox="1"/>
          <p:nvPr>
            <p:ph idx="1" type="body"/>
          </p:nvPr>
        </p:nvSpPr>
        <p:spPr>
          <a:xfrm>
            <a:off x="1297500" y="1461550"/>
            <a:ext cx="3798900" cy="34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GB" sz="1600"/>
              <a:t>Logistic regression is a statistical model that in its basic form uses a logistic function to model a binary dependent variable, although many more complex extensions exist. </a:t>
            </a:r>
            <a:endParaRPr i="1" sz="1600"/>
          </a:p>
          <a:p>
            <a:pPr indent="0" lvl="0" marL="0" rtl="0" algn="just">
              <a:spcBef>
                <a:spcPts val="1600"/>
              </a:spcBef>
              <a:spcAft>
                <a:spcPts val="1600"/>
              </a:spcAft>
              <a:buNone/>
            </a:pPr>
            <a:r>
              <a:rPr i="1" lang="en-GB" sz="1600"/>
              <a:t>In regression analysis, logistic regression (or logit regression) is estimating the parameters of a logistic model (a form of binary regression).</a:t>
            </a:r>
            <a:endParaRPr i="1" sz="1600">
              <a:solidFill>
                <a:srgbClr val="FFFFFF"/>
              </a:solidFill>
            </a:endParaRPr>
          </a:p>
        </p:txBody>
      </p:sp>
      <p:pic>
        <p:nvPicPr>
          <p:cNvPr id="610" name="Google Shape;610;p38"/>
          <p:cNvPicPr preferRelativeResize="0"/>
          <p:nvPr/>
        </p:nvPicPr>
        <p:blipFill rotWithShape="1">
          <a:blip r:embed="rId3">
            <a:alphaModFix/>
          </a:blip>
          <a:srcRect b="0" l="38933" r="-1508" t="0"/>
          <a:stretch/>
        </p:blipFill>
        <p:spPr>
          <a:xfrm rot="-5400000">
            <a:off x="5718946" y="1338207"/>
            <a:ext cx="2504700" cy="2509500"/>
          </a:xfrm>
          <a:prstGeom prst="diagStripe">
            <a:avLst>
              <a:gd fmla="val 50445" name="adj"/>
            </a:avLst>
          </a:prstGeom>
          <a:noFill/>
          <a:ln>
            <a:noFill/>
          </a:ln>
        </p:spPr>
      </p:pic>
      <p:pic>
        <p:nvPicPr>
          <p:cNvPr id="611" name="Google Shape;611;p38"/>
          <p:cNvPicPr preferRelativeResize="0"/>
          <p:nvPr/>
        </p:nvPicPr>
        <p:blipFill rotWithShape="1">
          <a:blip r:embed="rId4">
            <a:alphaModFix/>
          </a:blip>
          <a:srcRect b="0" l="18710" r="18710" t="0"/>
          <a:stretch/>
        </p:blipFill>
        <p:spPr>
          <a:xfrm rot="-5400000">
            <a:off x="5710147" y="2704980"/>
            <a:ext cx="2431500" cy="2436000"/>
          </a:xfrm>
          <a:prstGeom prst="diagStripe">
            <a:avLst>
              <a:gd fmla="val 50445" name="adj"/>
            </a:avLst>
          </a:prstGeom>
          <a:noFill/>
          <a:ln>
            <a:noFill/>
          </a:ln>
        </p:spPr>
      </p:pic>
      <p:pic>
        <p:nvPicPr>
          <p:cNvPr id="612" name="Google Shape;612;p38"/>
          <p:cNvPicPr preferRelativeResize="0"/>
          <p:nvPr/>
        </p:nvPicPr>
        <p:blipFill rotWithShape="1">
          <a:blip r:embed="rId5">
            <a:alphaModFix/>
          </a:blip>
          <a:srcRect b="0" l="18709" r="18715" t="0"/>
          <a:stretch/>
        </p:blipFill>
        <p:spPr>
          <a:xfrm rot="5400000">
            <a:off x="6637386" y="2137210"/>
            <a:ext cx="2504700" cy="2509500"/>
          </a:xfrm>
          <a:prstGeom prst="diagStripe">
            <a:avLst>
              <a:gd fmla="val 50445" name="adj"/>
            </a:avLst>
          </a:prstGeom>
          <a:noFill/>
          <a:ln>
            <a:noFill/>
          </a:ln>
        </p:spPr>
      </p:pic>
      <p:sp>
        <p:nvSpPr>
          <p:cNvPr id="613" name="Google Shape;613;p38"/>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39"/>
          <p:cNvSpPr txBox="1"/>
          <p:nvPr>
            <p:ph type="title"/>
          </p:nvPr>
        </p:nvSpPr>
        <p:spPr>
          <a:xfrm>
            <a:off x="1297500" y="393750"/>
            <a:ext cx="62757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Application : </a:t>
            </a:r>
            <a:r>
              <a:rPr lang="en-GB"/>
              <a:t>Logistic Regression</a:t>
            </a:r>
            <a:endParaRPr/>
          </a:p>
        </p:txBody>
      </p:sp>
      <p:sp>
        <p:nvSpPr>
          <p:cNvPr id="619" name="Google Shape;619;p39"/>
          <p:cNvSpPr txBox="1"/>
          <p:nvPr>
            <p:ph idx="1" type="body"/>
          </p:nvPr>
        </p:nvSpPr>
        <p:spPr>
          <a:xfrm>
            <a:off x="1297500" y="1461550"/>
            <a:ext cx="3798900" cy="3432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i="1" lang="en-GB" sz="1500">
                <a:solidFill>
                  <a:srgbClr val="FFFFFF"/>
                </a:solidFill>
              </a:rPr>
              <a:t>Logistic regression is used in various fields, including machine learning, most medical fields, and social sciences.</a:t>
            </a:r>
            <a:endParaRPr i="1" sz="1500">
              <a:solidFill>
                <a:srgbClr val="FFFFFF"/>
              </a:solidFill>
            </a:endParaRPr>
          </a:p>
          <a:p>
            <a:pPr indent="0" lvl="0" marL="0" rtl="0" algn="just">
              <a:spcBef>
                <a:spcPts val="1600"/>
              </a:spcBef>
              <a:spcAft>
                <a:spcPts val="1600"/>
              </a:spcAft>
              <a:buNone/>
            </a:pPr>
            <a:r>
              <a:rPr b="1" i="1" lang="en-GB" sz="1500">
                <a:solidFill>
                  <a:srgbClr val="FFFFFF"/>
                </a:solidFill>
              </a:rPr>
              <a:t>Logistic regression may be used to predict the risk of developing a given disease (e.g. diabetes; coronary heart disease), based on observed characteristics of the patient (age, sex, body mass index, results of various blood tests, etc.).</a:t>
            </a:r>
            <a:endParaRPr b="1" i="1" sz="1500">
              <a:solidFill>
                <a:srgbClr val="FFFFFF"/>
              </a:solidFill>
            </a:endParaRPr>
          </a:p>
        </p:txBody>
      </p:sp>
      <p:pic>
        <p:nvPicPr>
          <p:cNvPr id="620" name="Google Shape;620;p39"/>
          <p:cNvPicPr preferRelativeResize="0"/>
          <p:nvPr/>
        </p:nvPicPr>
        <p:blipFill rotWithShape="1">
          <a:blip r:embed="rId3">
            <a:alphaModFix/>
          </a:blip>
          <a:srcRect b="0" l="38933" r="-1508" t="0"/>
          <a:stretch/>
        </p:blipFill>
        <p:spPr>
          <a:xfrm rot="-5400000">
            <a:off x="5718946" y="1338207"/>
            <a:ext cx="2504700" cy="2509500"/>
          </a:xfrm>
          <a:prstGeom prst="diagStripe">
            <a:avLst>
              <a:gd fmla="val 50445" name="adj"/>
            </a:avLst>
          </a:prstGeom>
          <a:noFill/>
          <a:ln>
            <a:noFill/>
          </a:ln>
        </p:spPr>
      </p:pic>
      <p:pic>
        <p:nvPicPr>
          <p:cNvPr id="621" name="Google Shape;621;p39"/>
          <p:cNvPicPr preferRelativeResize="0"/>
          <p:nvPr/>
        </p:nvPicPr>
        <p:blipFill rotWithShape="1">
          <a:blip r:embed="rId4">
            <a:alphaModFix/>
          </a:blip>
          <a:srcRect b="0" l="18710" r="18710" t="0"/>
          <a:stretch/>
        </p:blipFill>
        <p:spPr>
          <a:xfrm rot="-5400000">
            <a:off x="5710147" y="2704980"/>
            <a:ext cx="2431500" cy="2436000"/>
          </a:xfrm>
          <a:prstGeom prst="diagStripe">
            <a:avLst>
              <a:gd fmla="val 50445" name="adj"/>
            </a:avLst>
          </a:prstGeom>
          <a:noFill/>
          <a:ln>
            <a:noFill/>
          </a:ln>
        </p:spPr>
      </p:pic>
      <p:pic>
        <p:nvPicPr>
          <p:cNvPr id="622" name="Google Shape;622;p39"/>
          <p:cNvPicPr preferRelativeResize="0"/>
          <p:nvPr/>
        </p:nvPicPr>
        <p:blipFill rotWithShape="1">
          <a:blip r:embed="rId5">
            <a:alphaModFix/>
          </a:blip>
          <a:srcRect b="0" l="18709" r="18715" t="0"/>
          <a:stretch/>
        </p:blipFill>
        <p:spPr>
          <a:xfrm rot="5400000">
            <a:off x="6637386" y="2137210"/>
            <a:ext cx="2504700" cy="2509500"/>
          </a:xfrm>
          <a:prstGeom prst="diagStripe">
            <a:avLst>
              <a:gd fmla="val 50445" name="adj"/>
            </a:avLst>
          </a:prstGeom>
          <a:noFill/>
          <a:ln>
            <a:noFill/>
          </a:ln>
        </p:spPr>
      </p:pic>
      <p:sp>
        <p:nvSpPr>
          <p:cNvPr id="623" name="Google Shape;623;p39"/>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0"/>
          <p:cNvSpPr txBox="1"/>
          <p:nvPr>
            <p:ph idx="2" type="title"/>
          </p:nvPr>
        </p:nvSpPr>
        <p:spPr>
          <a:xfrm>
            <a:off x="2813750" y="364850"/>
            <a:ext cx="3526200" cy="8763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900">
                <a:highlight>
                  <a:srgbClr val="000000"/>
                </a:highlight>
              </a:rPr>
              <a:t>Logistic R</a:t>
            </a:r>
            <a:r>
              <a:rPr lang="en-GB" sz="1900">
                <a:highlight>
                  <a:srgbClr val="000000"/>
                </a:highlight>
              </a:rPr>
              <a:t>egression</a:t>
            </a:r>
            <a:r>
              <a:rPr b="1" lang="en-GB" sz="1900">
                <a:highlight>
                  <a:srgbClr val="000000"/>
                </a:highlight>
              </a:rPr>
              <a:t> </a:t>
            </a:r>
            <a:endParaRPr b="1" sz="1900">
              <a:highlight>
                <a:srgbClr val="000000"/>
              </a:highlight>
            </a:endParaRPr>
          </a:p>
          <a:p>
            <a:pPr indent="0" lvl="0" marL="0" rtl="0" algn="ctr">
              <a:spcBef>
                <a:spcPts val="0"/>
              </a:spcBef>
              <a:spcAft>
                <a:spcPts val="0"/>
              </a:spcAft>
              <a:buNone/>
            </a:pPr>
            <a:r>
              <a:rPr b="1" lang="en-GB" sz="1900"/>
              <a:t>Pros </a:t>
            </a:r>
            <a:r>
              <a:rPr b="1" lang="en-GB" sz="1900">
                <a:solidFill>
                  <a:srgbClr val="FFFFFF"/>
                </a:solidFill>
              </a:rPr>
              <a:t> </a:t>
            </a:r>
            <a:r>
              <a:rPr b="1" lang="en-GB" sz="1900">
                <a:solidFill>
                  <a:srgbClr val="000000"/>
                </a:solidFill>
              </a:rPr>
              <a:t>Cons</a:t>
            </a:r>
            <a:endParaRPr b="1" sz="1900">
              <a:solidFill>
                <a:srgbClr val="000000"/>
              </a:solidFill>
            </a:endParaRPr>
          </a:p>
        </p:txBody>
      </p:sp>
      <p:sp>
        <p:nvSpPr>
          <p:cNvPr id="629" name="Google Shape;629;p40"/>
          <p:cNvSpPr txBox="1"/>
          <p:nvPr>
            <p:ph type="title"/>
          </p:nvPr>
        </p:nvSpPr>
        <p:spPr>
          <a:xfrm>
            <a:off x="287825" y="1570725"/>
            <a:ext cx="2720400" cy="2985300"/>
          </a:xfrm>
          <a:prstGeom prst="rect">
            <a:avLst/>
          </a:prstGeom>
        </p:spPr>
        <p:txBody>
          <a:bodyPr anchorCtr="0" anchor="t" bIns="91425" lIns="91425" spcFirstLastPara="1" rIns="91425" wrap="square" tIns="91425">
            <a:noAutofit/>
          </a:bodyPr>
          <a:lstStyle/>
          <a:p>
            <a:pPr indent="-304800" lvl="0" marL="457200" rtl="0" algn="just">
              <a:lnSpc>
                <a:spcPct val="115000"/>
              </a:lnSpc>
              <a:spcBef>
                <a:spcPts val="0"/>
              </a:spcBef>
              <a:spcAft>
                <a:spcPts val="0"/>
              </a:spcAft>
              <a:buSzPts val="1200"/>
              <a:buChar char="●"/>
            </a:pPr>
            <a:r>
              <a:rPr lang="en-GB" sz="1200"/>
              <a:t>Simple to implement.</a:t>
            </a:r>
            <a:endParaRPr sz="1200"/>
          </a:p>
          <a:p>
            <a:pPr indent="-304800" lvl="0" marL="457200" rtl="0" algn="just">
              <a:lnSpc>
                <a:spcPct val="115000"/>
              </a:lnSpc>
              <a:spcBef>
                <a:spcPts val="0"/>
              </a:spcBef>
              <a:spcAft>
                <a:spcPts val="0"/>
              </a:spcAft>
              <a:buSzPts val="1200"/>
              <a:buChar char="●"/>
            </a:pPr>
            <a:r>
              <a:rPr lang="en-GB" sz="1200"/>
              <a:t>E</a:t>
            </a:r>
            <a:r>
              <a:rPr lang="en-GB" sz="1200"/>
              <a:t>ffective</a:t>
            </a:r>
            <a:endParaRPr sz="1200"/>
          </a:p>
          <a:p>
            <a:pPr indent="-304800" lvl="0" marL="457200" rtl="0" algn="just">
              <a:lnSpc>
                <a:spcPct val="115000"/>
              </a:lnSpc>
              <a:spcBef>
                <a:spcPts val="0"/>
              </a:spcBef>
              <a:spcAft>
                <a:spcPts val="0"/>
              </a:spcAft>
              <a:buSzPts val="1200"/>
              <a:buChar char="●"/>
            </a:pPr>
            <a:r>
              <a:rPr lang="en-GB" sz="1200"/>
              <a:t>Feature scaling not needed:  </a:t>
            </a:r>
            <a:endParaRPr sz="1200"/>
          </a:p>
          <a:p>
            <a:pPr indent="0" lvl="0" marL="457200" rtl="0" algn="just">
              <a:lnSpc>
                <a:spcPct val="115000"/>
              </a:lnSpc>
              <a:spcBef>
                <a:spcPts val="1600"/>
              </a:spcBef>
              <a:spcAft>
                <a:spcPts val="0"/>
              </a:spcAft>
              <a:buNone/>
            </a:pPr>
            <a:r>
              <a:rPr lang="en-GB" sz="1200"/>
              <a:t>Does not require input features to be scaled (can work with scaled features too, but doesn’t require scaling)</a:t>
            </a:r>
            <a:endParaRPr sz="1200"/>
          </a:p>
          <a:p>
            <a:pPr indent="-304800" lvl="0" marL="457200" rtl="0" algn="just">
              <a:lnSpc>
                <a:spcPct val="115000"/>
              </a:lnSpc>
              <a:spcBef>
                <a:spcPts val="1600"/>
              </a:spcBef>
              <a:spcAft>
                <a:spcPts val="0"/>
              </a:spcAft>
              <a:buSzPts val="1200"/>
              <a:buChar char="●"/>
            </a:pPr>
            <a:r>
              <a:rPr lang="en-GB" sz="1200"/>
              <a:t>Tuning of hyperparameters not needed.</a:t>
            </a:r>
            <a:endParaRPr sz="1200"/>
          </a:p>
        </p:txBody>
      </p:sp>
      <p:sp>
        <p:nvSpPr>
          <p:cNvPr id="630" name="Google Shape;630;p40"/>
          <p:cNvSpPr txBox="1"/>
          <p:nvPr>
            <p:ph idx="1" type="body"/>
          </p:nvPr>
        </p:nvSpPr>
        <p:spPr>
          <a:xfrm>
            <a:off x="6109025" y="1570725"/>
            <a:ext cx="2647200" cy="32586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SzPts val="1200"/>
              <a:buChar char="●"/>
            </a:pPr>
            <a:r>
              <a:rPr lang="en-GB" sz="1200"/>
              <a:t>Poor performance on non-linear data (image data for e.g.)</a:t>
            </a:r>
            <a:endParaRPr sz="1200"/>
          </a:p>
          <a:p>
            <a:pPr indent="-304800" lvl="0" marL="457200" rtl="0" algn="just">
              <a:spcBef>
                <a:spcPts val="0"/>
              </a:spcBef>
              <a:spcAft>
                <a:spcPts val="0"/>
              </a:spcAft>
              <a:buSzPts val="1200"/>
              <a:buChar char="●"/>
            </a:pPr>
            <a:r>
              <a:rPr b="1" lang="en-GB" sz="1200"/>
              <a:t>Poor performance with irrelevant and highly correlated features</a:t>
            </a:r>
            <a:endParaRPr b="1" sz="1200"/>
          </a:p>
          <a:p>
            <a:pPr indent="-304800" lvl="0" marL="457200" rtl="0" algn="just">
              <a:spcBef>
                <a:spcPts val="0"/>
              </a:spcBef>
              <a:spcAft>
                <a:spcPts val="0"/>
              </a:spcAft>
              <a:buSzPts val="1200"/>
              <a:buChar char="●"/>
            </a:pPr>
            <a:r>
              <a:rPr lang="en-GB" sz="1200"/>
              <a:t>Not very powerful</a:t>
            </a:r>
            <a:endParaRPr sz="1200"/>
          </a:p>
          <a:p>
            <a:pPr indent="-304800" lvl="0" marL="457200" rtl="0" algn="just">
              <a:spcBef>
                <a:spcPts val="0"/>
              </a:spcBef>
              <a:spcAft>
                <a:spcPts val="0"/>
              </a:spcAft>
              <a:buSzPts val="1200"/>
              <a:buChar char="●"/>
            </a:pPr>
            <a:r>
              <a:rPr b="1" lang="en-GB" sz="1200"/>
              <a:t>High reliance on proper presentation of data.</a:t>
            </a:r>
            <a:r>
              <a:rPr lang="en-GB" sz="1200"/>
              <a:t> </a:t>
            </a:r>
            <a:endParaRPr sz="1200"/>
          </a:p>
          <a:p>
            <a:pPr indent="0" lvl="0" marL="457200" rtl="0" algn="just">
              <a:spcBef>
                <a:spcPts val="1600"/>
              </a:spcBef>
              <a:spcAft>
                <a:spcPts val="1600"/>
              </a:spcAft>
              <a:buNone/>
            </a:pPr>
            <a:r>
              <a:rPr lang="en-GB" sz="1200"/>
              <a:t>All the important variables / features should be identified for it to work well.</a:t>
            </a:r>
            <a:endParaRPr sz="1200"/>
          </a:p>
        </p:txBody>
      </p:sp>
      <p:grpSp>
        <p:nvGrpSpPr>
          <p:cNvPr id="631" name="Google Shape;631;p40"/>
          <p:cNvGrpSpPr/>
          <p:nvPr/>
        </p:nvGrpSpPr>
        <p:grpSpPr>
          <a:xfrm>
            <a:off x="3155498" y="1570728"/>
            <a:ext cx="2806260" cy="2002046"/>
            <a:chOff x="3553042" y="1657806"/>
            <a:chExt cx="3461100" cy="2671532"/>
          </a:xfrm>
        </p:grpSpPr>
        <p:sp>
          <p:nvSpPr>
            <p:cNvPr id="632" name="Google Shape;632;p40"/>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0"/>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0"/>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0"/>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0"/>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0"/>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0"/>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0"/>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0" name="Google Shape;640;p40"/>
          <p:cNvPicPr preferRelativeResize="0"/>
          <p:nvPr/>
        </p:nvPicPr>
        <p:blipFill rotWithShape="1">
          <a:blip r:embed="rId3">
            <a:alphaModFix/>
          </a:blip>
          <a:srcRect b="3183" l="0" r="0" t="3183"/>
          <a:stretch/>
        </p:blipFill>
        <p:spPr>
          <a:xfrm>
            <a:off x="3198654" y="1613652"/>
            <a:ext cx="2720400" cy="1432800"/>
          </a:xfrm>
          <a:prstGeom prst="rect">
            <a:avLst/>
          </a:prstGeom>
          <a:noFill/>
          <a:ln>
            <a:noFill/>
          </a:ln>
        </p:spPr>
      </p:pic>
      <p:sp>
        <p:nvSpPr>
          <p:cNvPr id="641" name="Google Shape;641;p40"/>
          <p:cNvSpPr/>
          <p:nvPr/>
        </p:nvSpPr>
        <p:spPr>
          <a:xfrm flipH="1">
            <a:off x="3198699" y="1614438"/>
            <a:ext cx="2720400" cy="1431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41"/>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pic>
        <p:nvPicPr>
          <p:cNvPr id="647" name="Google Shape;647;p41"/>
          <p:cNvPicPr preferRelativeResize="0"/>
          <p:nvPr/>
        </p:nvPicPr>
        <p:blipFill rotWithShape="1">
          <a:blip r:embed="rId3">
            <a:alphaModFix/>
          </a:blip>
          <a:srcRect b="0" l="0" r="0" t="0"/>
          <a:stretch/>
        </p:blipFill>
        <p:spPr>
          <a:xfrm>
            <a:off x="244563" y="1730025"/>
            <a:ext cx="8654875" cy="2645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2"/>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pic>
        <p:nvPicPr>
          <p:cNvPr id="653" name="Google Shape;653;p42"/>
          <p:cNvPicPr preferRelativeResize="0"/>
          <p:nvPr/>
        </p:nvPicPr>
        <p:blipFill rotWithShape="1">
          <a:blip r:embed="rId3">
            <a:alphaModFix/>
          </a:blip>
          <a:srcRect b="0" l="0" r="0" t="0"/>
          <a:stretch/>
        </p:blipFill>
        <p:spPr>
          <a:xfrm>
            <a:off x="244575" y="1524000"/>
            <a:ext cx="8654850" cy="3351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3"/>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Logistic Regression</a:t>
            </a:r>
            <a:endParaRPr/>
          </a:p>
        </p:txBody>
      </p:sp>
      <p:pic>
        <p:nvPicPr>
          <p:cNvPr id="659" name="Google Shape;659;p43"/>
          <p:cNvPicPr preferRelativeResize="0"/>
          <p:nvPr/>
        </p:nvPicPr>
        <p:blipFill rotWithShape="1">
          <a:blip r:embed="rId3">
            <a:alphaModFix/>
          </a:blip>
          <a:srcRect b="0" l="518" r="36961" t="0"/>
          <a:stretch/>
        </p:blipFill>
        <p:spPr>
          <a:xfrm>
            <a:off x="1695213" y="1433550"/>
            <a:ext cx="5753574" cy="2784325"/>
          </a:xfrm>
          <a:prstGeom prst="rect">
            <a:avLst/>
          </a:prstGeom>
          <a:noFill/>
          <a:ln>
            <a:noFill/>
          </a:ln>
        </p:spPr>
      </p:pic>
      <p:sp>
        <p:nvSpPr>
          <p:cNvPr id="660" name="Google Shape;660;p43"/>
          <p:cNvSpPr/>
          <p:nvPr/>
        </p:nvSpPr>
        <p:spPr>
          <a:xfrm>
            <a:off x="820425" y="4070625"/>
            <a:ext cx="799200" cy="147300"/>
          </a:xfrm>
          <a:prstGeom prst="rightArrow">
            <a:avLst>
              <a:gd fmla="val 50000" name="adj1"/>
              <a:gd fmla="val 156959" name="adj2"/>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txBox="1"/>
          <p:nvPr>
            <p:ph type="title"/>
          </p:nvPr>
        </p:nvSpPr>
        <p:spPr>
          <a:xfrm>
            <a:off x="2049425" y="43748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GB" sz="1700"/>
              <a:t>Accuracy came out to be </a:t>
            </a:r>
            <a:r>
              <a:rPr b="1" i="1" lang="en-GB" sz="1700"/>
              <a:t>75.06%</a:t>
            </a:r>
            <a:r>
              <a:rPr i="1" lang="en-GB" sz="1700"/>
              <a:t>.</a:t>
            </a:r>
            <a:endParaRPr i="1" sz="1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4"/>
          <p:cNvSpPr txBox="1"/>
          <p:nvPr>
            <p:ph type="title"/>
          </p:nvPr>
        </p:nvSpPr>
        <p:spPr>
          <a:xfrm>
            <a:off x="1297500" y="393750"/>
            <a:ext cx="37989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Confusion Matrix</a:t>
            </a:r>
            <a:endParaRPr/>
          </a:p>
        </p:txBody>
      </p:sp>
      <p:sp>
        <p:nvSpPr>
          <p:cNvPr id="667" name="Google Shape;667;p44"/>
          <p:cNvSpPr txBox="1"/>
          <p:nvPr>
            <p:ph idx="1" type="body"/>
          </p:nvPr>
        </p:nvSpPr>
        <p:spPr>
          <a:xfrm>
            <a:off x="1297500" y="1461550"/>
            <a:ext cx="3798900" cy="34320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i="1" lang="en-GB" sz="1500"/>
              <a:t>A Confusion matrix is an N x N matrix used for evaluating the performance of a classification model, where N is the number of target classes. The matrix compares the actual target values with those predicted by the machine learning model. This gives us a holistic view of how well our classification model is performing and what kinds of errors it is making.</a:t>
            </a:r>
            <a:endParaRPr i="1" sz="1500">
              <a:solidFill>
                <a:srgbClr val="FFFFFF"/>
              </a:solidFill>
            </a:endParaRPr>
          </a:p>
        </p:txBody>
      </p:sp>
      <p:pic>
        <p:nvPicPr>
          <p:cNvPr id="668" name="Google Shape;668;p44"/>
          <p:cNvPicPr preferRelativeResize="0"/>
          <p:nvPr/>
        </p:nvPicPr>
        <p:blipFill rotWithShape="1">
          <a:blip r:embed="rId3">
            <a:alphaModFix/>
          </a:blip>
          <a:srcRect b="0" l="14702" r="-10920" t="0"/>
          <a:stretch/>
        </p:blipFill>
        <p:spPr>
          <a:xfrm rot="-5400000">
            <a:off x="5718946" y="1338207"/>
            <a:ext cx="2504700" cy="2509500"/>
          </a:xfrm>
          <a:prstGeom prst="diagStripe">
            <a:avLst>
              <a:gd fmla="val 50445" name="adj"/>
            </a:avLst>
          </a:prstGeom>
          <a:noFill/>
          <a:ln>
            <a:noFill/>
          </a:ln>
        </p:spPr>
      </p:pic>
      <p:pic>
        <p:nvPicPr>
          <p:cNvPr id="669" name="Google Shape;669;p44"/>
          <p:cNvPicPr preferRelativeResize="0"/>
          <p:nvPr/>
        </p:nvPicPr>
        <p:blipFill rotWithShape="1">
          <a:blip r:embed="rId4">
            <a:alphaModFix/>
          </a:blip>
          <a:srcRect b="0" l="3781" r="0" t="0"/>
          <a:stretch/>
        </p:blipFill>
        <p:spPr>
          <a:xfrm rot="-5400000">
            <a:off x="5710147" y="2704980"/>
            <a:ext cx="2431500" cy="2436000"/>
          </a:xfrm>
          <a:prstGeom prst="diagStripe">
            <a:avLst>
              <a:gd fmla="val 50445" name="adj"/>
            </a:avLst>
          </a:prstGeom>
          <a:noFill/>
          <a:ln>
            <a:noFill/>
          </a:ln>
        </p:spPr>
      </p:pic>
      <p:pic>
        <p:nvPicPr>
          <p:cNvPr id="670" name="Google Shape;670;p44"/>
          <p:cNvPicPr preferRelativeResize="0"/>
          <p:nvPr/>
        </p:nvPicPr>
        <p:blipFill rotWithShape="1">
          <a:blip r:embed="rId5">
            <a:alphaModFix/>
          </a:blip>
          <a:srcRect b="0" l="1895" r="1885" t="0"/>
          <a:stretch/>
        </p:blipFill>
        <p:spPr>
          <a:xfrm rot="5400000">
            <a:off x="6637386" y="2137210"/>
            <a:ext cx="2504700" cy="2509500"/>
          </a:xfrm>
          <a:prstGeom prst="diagStripe">
            <a:avLst>
              <a:gd fmla="val 50445" name="adj"/>
            </a:avLst>
          </a:prstGeom>
          <a:noFill/>
          <a:ln>
            <a:noFill/>
          </a:ln>
        </p:spPr>
      </p:pic>
      <p:sp>
        <p:nvSpPr>
          <p:cNvPr id="671" name="Google Shape;671;p4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45"/>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Confusion Matrix</a:t>
            </a:r>
            <a:endParaRPr/>
          </a:p>
        </p:txBody>
      </p:sp>
      <p:pic>
        <p:nvPicPr>
          <p:cNvPr id="677" name="Google Shape;677;p45"/>
          <p:cNvPicPr preferRelativeResize="0"/>
          <p:nvPr/>
        </p:nvPicPr>
        <p:blipFill rotWithShape="1">
          <a:blip r:embed="rId3">
            <a:alphaModFix/>
          </a:blip>
          <a:srcRect b="0" l="0" r="31698" t="0"/>
          <a:stretch/>
        </p:blipFill>
        <p:spPr>
          <a:xfrm>
            <a:off x="1297500" y="1659775"/>
            <a:ext cx="6612824" cy="231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Risk Factors</a:t>
            </a:r>
            <a:endParaRPr/>
          </a:p>
        </p:txBody>
      </p:sp>
      <p:sp>
        <p:nvSpPr>
          <p:cNvPr id="241" name="Google Shape;241;p19"/>
          <p:cNvSpPr txBox="1"/>
          <p:nvPr>
            <p:ph idx="1" type="body"/>
          </p:nvPr>
        </p:nvSpPr>
        <p:spPr>
          <a:xfrm>
            <a:off x="1297500" y="1116150"/>
            <a:ext cx="7038900" cy="3585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600"/>
              <a:t>• Age: People aged 55 years and over </a:t>
            </a:r>
            <a:endParaRPr sz="1600"/>
          </a:p>
          <a:p>
            <a:pPr indent="0" lvl="0" marL="0" rtl="0" algn="just">
              <a:spcBef>
                <a:spcPts val="1600"/>
              </a:spcBef>
              <a:spcAft>
                <a:spcPts val="0"/>
              </a:spcAft>
              <a:buNone/>
            </a:pPr>
            <a:r>
              <a:rPr lang="en-GB" sz="1600"/>
              <a:t>• Hypertension: if the systolic pressure is 140 mm Hg or more, or the diastolic pressure is 90 mm Hg or more </a:t>
            </a:r>
            <a:endParaRPr sz="1600"/>
          </a:p>
          <a:p>
            <a:pPr indent="0" lvl="0" marL="0" rtl="0" algn="just">
              <a:spcBef>
                <a:spcPts val="1600"/>
              </a:spcBef>
              <a:spcAft>
                <a:spcPts val="0"/>
              </a:spcAft>
              <a:buNone/>
            </a:pPr>
            <a:r>
              <a:rPr lang="en-GB" sz="1600"/>
              <a:t>• Hypercholesterolemia: If the cholesterol level in the blood is 200 milligrams per decilitre </a:t>
            </a:r>
            <a:endParaRPr sz="1600"/>
          </a:p>
          <a:p>
            <a:pPr indent="0" lvl="0" marL="0" rtl="0" algn="just">
              <a:spcBef>
                <a:spcPts val="1600"/>
              </a:spcBef>
              <a:spcAft>
                <a:spcPts val="0"/>
              </a:spcAft>
              <a:buNone/>
            </a:pPr>
            <a:r>
              <a:rPr lang="en-GB" sz="1600"/>
              <a:t>• Smoking </a:t>
            </a:r>
            <a:endParaRPr sz="1600"/>
          </a:p>
          <a:p>
            <a:pPr indent="0" lvl="0" marL="0" rtl="0" algn="just">
              <a:spcBef>
                <a:spcPts val="1600"/>
              </a:spcBef>
              <a:spcAft>
                <a:spcPts val="0"/>
              </a:spcAft>
              <a:buNone/>
            </a:pPr>
            <a:r>
              <a:rPr lang="en-GB" sz="1600"/>
              <a:t>• Diabetes </a:t>
            </a:r>
            <a:endParaRPr sz="1600"/>
          </a:p>
          <a:p>
            <a:pPr indent="0" lvl="0" marL="0" rtl="0" algn="just">
              <a:spcBef>
                <a:spcPts val="1600"/>
              </a:spcBef>
              <a:spcAft>
                <a:spcPts val="0"/>
              </a:spcAft>
              <a:buNone/>
            </a:pPr>
            <a:r>
              <a:rPr lang="en-GB" sz="1600"/>
              <a:t>• Obesity: if the body mass index (BMI) is 30 or more</a:t>
            </a:r>
            <a:endParaRPr sz="1600">
              <a:latin typeface="Arial"/>
              <a:ea typeface="Arial"/>
              <a:cs typeface="Arial"/>
              <a:sym typeface="Arial"/>
            </a:endParaRPr>
          </a:p>
          <a:p>
            <a:pPr indent="0" lvl="0" marL="0" rtl="0" algn="just">
              <a:spcBef>
                <a:spcPts val="1600"/>
              </a:spcBef>
              <a:spcAft>
                <a:spcPts val="1600"/>
              </a:spcAft>
              <a:buNone/>
            </a:pPr>
            <a:r>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6"/>
          <p:cNvSpPr txBox="1"/>
          <p:nvPr>
            <p:ph type="title"/>
          </p:nvPr>
        </p:nvSpPr>
        <p:spPr>
          <a:xfrm>
            <a:off x="1297500" y="393750"/>
            <a:ext cx="3798900" cy="6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Confusion Matrix</a:t>
            </a:r>
            <a:endParaRPr/>
          </a:p>
        </p:txBody>
      </p:sp>
      <p:pic>
        <p:nvPicPr>
          <p:cNvPr id="683" name="Google Shape;683;p46"/>
          <p:cNvPicPr preferRelativeResize="0"/>
          <p:nvPr/>
        </p:nvPicPr>
        <p:blipFill>
          <a:blip r:embed="rId3">
            <a:alphaModFix/>
          </a:blip>
          <a:stretch>
            <a:fillRect/>
          </a:stretch>
        </p:blipFill>
        <p:spPr>
          <a:xfrm>
            <a:off x="1896600" y="1096350"/>
            <a:ext cx="5350796" cy="3818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timeline</a:t>
            </a:r>
            <a:endParaRPr/>
          </a:p>
        </p:txBody>
      </p:sp>
      <p:sp>
        <p:nvSpPr>
          <p:cNvPr id="689" name="Google Shape;689;p47"/>
          <p:cNvSpPr txBox="1"/>
          <p:nvPr/>
        </p:nvSpPr>
        <p:spPr>
          <a:xfrm>
            <a:off x="1851571" y="104657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TASK </a:t>
            </a:r>
            <a:r>
              <a:rPr lang="en-GB" sz="800">
                <a:solidFill>
                  <a:srgbClr val="FFFFFF"/>
                </a:solidFill>
                <a:latin typeface="Roboto"/>
                <a:ea typeface="Roboto"/>
                <a:cs typeface="Roboto"/>
                <a:sym typeface="Roboto"/>
              </a:rPr>
              <a:t>1</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90" name="Google Shape;690;p47"/>
          <p:cNvSpPr txBox="1"/>
          <p:nvPr/>
        </p:nvSpPr>
        <p:spPr>
          <a:xfrm>
            <a:off x="1731324" y="2273437"/>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Research about the project</a:t>
            </a:r>
            <a:endParaRPr sz="800">
              <a:solidFill>
                <a:srgbClr val="FFFFFF"/>
              </a:solidFill>
              <a:latin typeface="Roboto"/>
              <a:ea typeface="Roboto"/>
              <a:cs typeface="Roboto"/>
              <a:sym typeface="Roboto"/>
            </a:endParaRPr>
          </a:p>
        </p:txBody>
      </p:sp>
      <p:sp>
        <p:nvSpPr>
          <p:cNvPr id="691" name="Google Shape;691;p47"/>
          <p:cNvSpPr txBox="1"/>
          <p:nvPr/>
        </p:nvSpPr>
        <p:spPr>
          <a:xfrm>
            <a:off x="2953267" y="104657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TASK </a:t>
            </a:r>
            <a:r>
              <a:rPr lang="en-GB" sz="800">
                <a:solidFill>
                  <a:srgbClr val="FFFFFF"/>
                </a:solidFill>
                <a:latin typeface="Roboto"/>
                <a:ea typeface="Roboto"/>
                <a:cs typeface="Roboto"/>
                <a:sym typeface="Roboto"/>
              </a:rPr>
              <a:t>2</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92" name="Google Shape;692;p47"/>
          <p:cNvSpPr txBox="1"/>
          <p:nvPr/>
        </p:nvSpPr>
        <p:spPr>
          <a:xfrm>
            <a:off x="2875634" y="227343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Exploratory Data Analysis and Cleaning</a:t>
            </a:r>
            <a:endParaRPr sz="800">
              <a:solidFill>
                <a:srgbClr val="FFFFFF"/>
              </a:solidFill>
              <a:latin typeface="Roboto"/>
              <a:ea typeface="Roboto"/>
              <a:cs typeface="Roboto"/>
              <a:sym typeface="Roboto"/>
            </a:endParaRPr>
          </a:p>
        </p:txBody>
      </p:sp>
      <p:sp>
        <p:nvSpPr>
          <p:cNvPr id="693" name="Google Shape;693;p47"/>
          <p:cNvSpPr txBox="1"/>
          <p:nvPr/>
        </p:nvSpPr>
        <p:spPr>
          <a:xfrm>
            <a:off x="4047473" y="104657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TASK</a:t>
            </a:r>
            <a:r>
              <a:rPr lang="en-GB" sz="800">
                <a:solidFill>
                  <a:srgbClr val="FFFFFF"/>
                </a:solidFill>
                <a:latin typeface="Roboto"/>
                <a:ea typeface="Roboto"/>
                <a:cs typeface="Roboto"/>
                <a:sym typeface="Roboto"/>
              </a:rPr>
              <a:t> 3</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694" name="Google Shape;694;p47"/>
          <p:cNvSpPr txBox="1"/>
          <p:nvPr/>
        </p:nvSpPr>
        <p:spPr>
          <a:xfrm>
            <a:off x="4012142" y="2273435"/>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Using various methods to accurately predict stroke occurrence using dataset</a:t>
            </a:r>
            <a:endParaRPr sz="800">
              <a:solidFill>
                <a:srgbClr val="FFFFFF"/>
              </a:solidFill>
              <a:latin typeface="Roboto"/>
              <a:ea typeface="Roboto"/>
              <a:cs typeface="Roboto"/>
              <a:sym typeface="Roboto"/>
            </a:endParaRPr>
          </a:p>
        </p:txBody>
      </p:sp>
      <p:sp>
        <p:nvSpPr>
          <p:cNvPr id="695" name="Google Shape;695;p47"/>
          <p:cNvSpPr txBox="1"/>
          <p:nvPr/>
        </p:nvSpPr>
        <p:spPr>
          <a:xfrm>
            <a:off x="5139036" y="104657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TASK</a:t>
            </a:r>
            <a:r>
              <a:rPr lang="en-GB" sz="800">
                <a:solidFill>
                  <a:schemeClr val="lt1"/>
                </a:solidFill>
                <a:latin typeface="Roboto"/>
                <a:ea typeface="Roboto"/>
                <a:cs typeface="Roboto"/>
                <a:sym typeface="Roboto"/>
              </a:rPr>
              <a:t> 4</a:t>
            </a:r>
            <a:endParaRPr sz="800">
              <a:solidFill>
                <a:schemeClr val="lt1"/>
              </a:solidFill>
              <a:latin typeface="Roboto"/>
              <a:ea typeface="Roboto"/>
              <a:cs typeface="Roboto"/>
              <a:sym typeface="Roboto"/>
            </a:endParaRPr>
          </a:p>
        </p:txBody>
      </p:sp>
      <p:sp>
        <p:nvSpPr>
          <p:cNvPr id="696" name="Google Shape;696;p47"/>
          <p:cNvSpPr txBox="1"/>
          <p:nvPr/>
        </p:nvSpPr>
        <p:spPr>
          <a:xfrm>
            <a:off x="5145896" y="227343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Collection &amp; Representation of Data found</a:t>
            </a:r>
            <a:endParaRPr sz="800">
              <a:solidFill>
                <a:schemeClr val="lt1"/>
              </a:solidFill>
              <a:latin typeface="Roboto"/>
              <a:ea typeface="Roboto"/>
              <a:cs typeface="Roboto"/>
              <a:sym typeface="Roboto"/>
            </a:endParaRPr>
          </a:p>
        </p:txBody>
      </p:sp>
      <p:sp>
        <p:nvSpPr>
          <p:cNvPr id="697" name="Google Shape;697;p47"/>
          <p:cNvSpPr txBox="1"/>
          <p:nvPr/>
        </p:nvSpPr>
        <p:spPr>
          <a:xfrm>
            <a:off x="6227334" y="104657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TASK</a:t>
            </a:r>
            <a:r>
              <a:rPr lang="en-GB" sz="800">
                <a:solidFill>
                  <a:schemeClr val="lt1"/>
                </a:solidFill>
                <a:latin typeface="Roboto"/>
                <a:ea typeface="Roboto"/>
                <a:cs typeface="Roboto"/>
                <a:sym typeface="Roboto"/>
              </a:rPr>
              <a:t> 5</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98" name="Google Shape;698;p47"/>
          <p:cNvSpPr txBox="1"/>
          <p:nvPr/>
        </p:nvSpPr>
        <p:spPr>
          <a:xfrm>
            <a:off x="6276285" y="2273437"/>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lt1"/>
                </a:solidFill>
                <a:latin typeface="Roboto"/>
                <a:ea typeface="Roboto"/>
                <a:cs typeface="Roboto"/>
                <a:sym typeface="Roboto"/>
              </a:rPr>
              <a:t>Proper Documentation &amp; Integration</a:t>
            </a:r>
            <a:endParaRPr sz="800">
              <a:solidFill>
                <a:schemeClr val="lt1"/>
              </a:solidFill>
              <a:latin typeface="Roboto"/>
              <a:ea typeface="Roboto"/>
              <a:cs typeface="Roboto"/>
              <a:sym typeface="Roboto"/>
            </a:endParaRPr>
          </a:p>
        </p:txBody>
      </p:sp>
      <p:cxnSp>
        <p:nvCxnSpPr>
          <p:cNvPr id="699" name="Google Shape;699;p47"/>
          <p:cNvCxnSpPr/>
          <p:nvPr/>
        </p:nvCxnSpPr>
        <p:spPr>
          <a:xfrm>
            <a:off x="2334865" y="122235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00" name="Google Shape;700;p47"/>
          <p:cNvSpPr/>
          <p:nvPr/>
        </p:nvSpPr>
        <p:spPr>
          <a:xfrm flipH="1">
            <a:off x="1801285" y="176135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1" name="Google Shape;701;p47"/>
          <p:cNvSpPr/>
          <p:nvPr/>
        </p:nvSpPr>
        <p:spPr>
          <a:xfrm>
            <a:off x="1800912" y="190293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2" name="Google Shape;702;p47"/>
          <p:cNvCxnSpPr/>
          <p:nvPr/>
        </p:nvCxnSpPr>
        <p:spPr>
          <a:xfrm>
            <a:off x="3428522" y="122235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03" name="Google Shape;703;p47"/>
          <p:cNvSpPr/>
          <p:nvPr/>
        </p:nvSpPr>
        <p:spPr>
          <a:xfrm flipH="1">
            <a:off x="2894942" y="176135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704" name="Google Shape;704;p47"/>
          <p:cNvSpPr/>
          <p:nvPr/>
        </p:nvSpPr>
        <p:spPr>
          <a:xfrm>
            <a:off x="2894569" y="190293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5" name="Google Shape;705;p47"/>
          <p:cNvCxnSpPr/>
          <p:nvPr/>
        </p:nvCxnSpPr>
        <p:spPr>
          <a:xfrm>
            <a:off x="4522728" y="122235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706" name="Google Shape;706;p47"/>
          <p:cNvSpPr/>
          <p:nvPr/>
        </p:nvSpPr>
        <p:spPr>
          <a:xfrm flipH="1">
            <a:off x="3989148" y="176135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07" name="Google Shape;707;p47"/>
          <p:cNvSpPr/>
          <p:nvPr/>
        </p:nvSpPr>
        <p:spPr>
          <a:xfrm>
            <a:off x="3988775" y="190293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08" name="Google Shape;708;p47"/>
          <p:cNvCxnSpPr/>
          <p:nvPr/>
        </p:nvCxnSpPr>
        <p:spPr>
          <a:xfrm>
            <a:off x="5614292" y="122235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09" name="Google Shape;709;p47"/>
          <p:cNvSpPr/>
          <p:nvPr/>
        </p:nvSpPr>
        <p:spPr>
          <a:xfrm flipH="1">
            <a:off x="5080712" y="176135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10" name="Google Shape;710;p47"/>
          <p:cNvSpPr/>
          <p:nvPr/>
        </p:nvSpPr>
        <p:spPr>
          <a:xfrm>
            <a:off x="5080339" y="190293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711" name="Google Shape;711;p47"/>
          <p:cNvCxnSpPr/>
          <p:nvPr/>
        </p:nvCxnSpPr>
        <p:spPr>
          <a:xfrm>
            <a:off x="6702590" y="122235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712" name="Google Shape;712;p47"/>
          <p:cNvSpPr/>
          <p:nvPr/>
        </p:nvSpPr>
        <p:spPr>
          <a:xfrm flipH="1">
            <a:off x="6169010" y="176135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13" name="Google Shape;713;p47"/>
          <p:cNvSpPr/>
          <p:nvPr/>
        </p:nvSpPr>
        <p:spPr>
          <a:xfrm>
            <a:off x="6168637" y="190293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pic>
        <p:nvPicPr>
          <p:cNvPr id="714" name="Google Shape;714;p47"/>
          <p:cNvPicPr preferRelativeResize="0"/>
          <p:nvPr/>
        </p:nvPicPr>
        <p:blipFill>
          <a:blip r:embed="rId3">
            <a:alphaModFix/>
          </a:blip>
          <a:stretch>
            <a:fillRect/>
          </a:stretch>
        </p:blipFill>
        <p:spPr>
          <a:xfrm>
            <a:off x="3989159" y="3182099"/>
            <a:ext cx="2244941" cy="1794326"/>
          </a:xfrm>
          <a:prstGeom prst="rect">
            <a:avLst/>
          </a:prstGeom>
          <a:noFill/>
          <a:ln>
            <a:noFill/>
          </a:ln>
        </p:spPr>
      </p:pic>
      <p:sp>
        <p:nvSpPr>
          <p:cNvPr id="715" name="Google Shape;715;p47"/>
          <p:cNvSpPr txBox="1"/>
          <p:nvPr>
            <p:ph type="title"/>
          </p:nvPr>
        </p:nvSpPr>
        <p:spPr>
          <a:xfrm>
            <a:off x="1992325" y="3785825"/>
            <a:ext cx="31467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Gantt Chart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47" name="Google Shape;247;p20"/>
          <p:cNvSpPr txBox="1"/>
          <p:nvPr>
            <p:ph idx="1" type="body"/>
          </p:nvPr>
        </p:nvSpPr>
        <p:spPr>
          <a:xfrm>
            <a:off x="1297500" y="1116150"/>
            <a:ext cx="7038900" cy="3585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500"/>
              <a:t>Stroke is becoming an important cause of premature death and disability in low-income and middle-income countries like India, largely driven by demographic changes and enhanced by the increasing prevalence of the key modifiable risk factors. As a result, developing countries are exposed to a double burden of both communicable and noncommunicable diseases. The poor are increasingly affected by stroke, because of both the changing population exposures to risk factors and, most tragically, not being able to afford the high cost for stroke care. Majority of stroke survivors continue to live with disabilities, and the costs of on-going rehabilitation and long term-care are largely undertaken by family members, which impoverish their families. Being able to predict the possibility of a stroke is highly desirable for clinicians. This allows clinicians to set reasonable goals with patients and relatives, and to reach shared before-care decisions for recovery or rehabilitation.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Techniques/ Technologies used</a:t>
            </a:r>
            <a:endParaRPr/>
          </a:p>
        </p:txBody>
      </p:sp>
      <p:sp>
        <p:nvSpPr>
          <p:cNvPr id="253" name="Google Shape;253;p21"/>
          <p:cNvSpPr txBox="1"/>
          <p:nvPr>
            <p:ph idx="1" type="body"/>
          </p:nvPr>
        </p:nvSpPr>
        <p:spPr>
          <a:xfrm>
            <a:off x="4228275" y="1441325"/>
            <a:ext cx="4318500" cy="2124300"/>
          </a:xfrm>
          <a:prstGeom prst="rect">
            <a:avLst/>
          </a:prstGeom>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Arial"/>
              <a:buChar char="●"/>
            </a:pPr>
            <a:r>
              <a:rPr lang="en-GB" sz="1500"/>
              <a:t>Python</a:t>
            </a:r>
            <a:endParaRPr sz="1500"/>
          </a:p>
          <a:p>
            <a:pPr indent="-323850" lvl="0" marL="457200" rtl="0" algn="l">
              <a:spcBef>
                <a:spcPts val="0"/>
              </a:spcBef>
              <a:spcAft>
                <a:spcPts val="0"/>
              </a:spcAft>
              <a:buSzPts val="1500"/>
              <a:buChar char="●"/>
            </a:pPr>
            <a:r>
              <a:rPr lang="en-GB" sz="1500"/>
              <a:t>Skit-learn</a:t>
            </a:r>
            <a:endParaRPr sz="1500"/>
          </a:p>
          <a:p>
            <a:pPr indent="-323850" lvl="0" marL="457200" rtl="0" algn="l">
              <a:spcBef>
                <a:spcPts val="0"/>
              </a:spcBef>
              <a:spcAft>
                <a:spcPts val="0"/>
              </a:spcAft>
              <a:buSzPts val="1500"/>
              <a:buChar char="●"/>
            </a:pPr>
            <a:r>
              <a:rPr lang="en-GB" sz="1500"/>
              <a:t>Pandas</a:t>
            </a:r>
            <a:endParaRPr sz="1500"/>
          </a:p>
          <a:p>
            <a:pPr indent="-323850" lvl="0" marL="457200" rtl="0" algn="l">
              <a:spcBef>
                <a:spcPts val="0"/>
              </a:spcBef>
              <a:spcAft>
                <a:spcPts val="0"/>
              </a:spcAft>
              <a:buSzPts val="1500"/>
              <a:buChar char="●"/>
            </a:pPr>
            <a:r>
              <a:rPr lang="en-GB" sz="1500"/>
              <a:t>Matplotlib</a:t>
            </a:r>
            <a:endParaRPr sz="1500"/>
          </a:p>
          <a:p>
            <a:pPr indent="-323850" lvl="0" marL="457200" rtl="0" algn="l">
              <a:spcBef>
                <a:spcPts val="0"/>
              </a:spcBef>
              <a:spcAft>
                <a:spcPts val="0"/>
              </a:spcAft>
              <a:buSzPts val="1500"/>
              <a:buChar char="●"/>
            </a:pPr>
            <a:r>
              <a:rPr lang="en-GB" sz="1500"/>
              <a:t>Logistic Regression</a:t>
            </a:r>
            <a:endParaRPr sz="1500"/>
          </a:p>
          <a:p>
            <a:pPr indent="-323850" lvl="0" marL="457200" rtl="0" algn="l">
              <a:spcBef>
                <a:spcPts val="0"/>
              </a:spcBef>
              <a:spcAft>
                <a:spcPts val="0"/>
              </a:spcAft>
              <a:buSzPts val="1500"/>
              <a:buChar char="●"/>
            </a:pPr>
            <a:r>
              <a:rPr lang="en-GB" sz="1500"/>
              <a:t>One hot encoding</a:t>
            </a:r>
            <a:endParaRPr sz="1500"/>
          </a:p>
          <a:p>
            <a:pPr indent="-323850" lvl="0" marL="457200" rtl="0" algn="l">
              <a:spcBef>
                <a:spcPts val="0"/>
              </a:spcBef>
              <a:spcAft>
                <a:spcPts val="0"/>
              </a:spcAft>
              <a:buSzPts val="1500"/>
              <a:buChar char="●"/>
            </a:pPr>
            <a:r>
              <a:rPr lang="en-GB" sz="1500"/>
              <a:t>Jupyter Notebook</a:t>
            </a:r>
            <a:endParaRPr sz="1500"/>
          </a:p>
          <a:p>
            <a:pPr indent="0" lvl="0" marL="457200" rtl="0" algn="l">
              <a:spcBef>
                <a:spcPts val="1600"/>
              </a:spcBef>
              <a:spcAft>
                <a:spcPts val="0"/>
              </a:spcAft>
              <a:buNone/>
            </a:pPr>
            <a:r>
              <a:rPr lang="en-GB" sz="1500"/>
              <a:t>Some other basic data science </a:t>
            </a:r>
            <a:r>
              <a:rPr lang="en-GB" sz="1500"/>
              <a:t>knowledge</a:t>
            </a:r>
            <a:endParaRPr sz="1500"/>
          </a:p>
          <a:p>
            <a:pPr indent="0" lvl="0" marL="0" rtl="0" algn="l">
              <a:spcBef>
                <a:spcPts val="1600"/>
              </a:spcBef>
              <a:spcAft>
                <a:spcPts val="1600"/>
              </a:spcAft>
              <a:buNone/>
            </a:pPr>
            <a:r>
              <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Facilities Required</a:t>
            </a:r>
            <a:endParaRPr/>
          </a:p>
        </p:txBody>
      </p:sp>
      <p:sp>
        <p:nvSpPr>
          <p:cNvPr id="259" name="Google Shape;259;p22"/>
          <p:cNvSpPr txBox="1"/>
          <p:nvPr>
            <p:ph idx="1" type="subTitle"/>
          </p:nvPr>
        </p:nvSpPr>
        <p:spPr>
          <a:xfrm>
            <a:off x="1297500" y="934650"/>
            <a:ext cx="6750600" cy="43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latin typeface="Montserrat"/>
                <a:ea typeface="Montserrat"/>
                <a:cs typeface="Montserrat"/>
                <a:sym typeface="Montserrat"/>
              </a:rPr>
              <a:t>System Requirements for the proposed work</a:t>
            </a:r>
            <a:endParaRPr/>
          </a:p>
        </p:txBody>
      </p:sp>
      <p:sp>
        <p:nvSpPr>
          <p:cNvPr id="260" name="Google Shape;260;p22"/>
          <p:cNvSpPr txBox="1"/>
          <p:nvPr>
            <p:ph idx="2" type="body"/>
          </p:nvPr>
        </p:nvSpPr>
        <p:spPr>
          <a:xfrm>
            <a:off x="1297500" y="1656775"/>
            <a:ext cx="1991100" cy="275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GB" sz="1500"/>
              <a:t>Ram:</a:t>
            </a:r>
            <a:r>
              <a:rPr lang="en-GB" sz="1500"/>
              <a:t> minimum 8-16 Gb</a:t>
            </a:r>
            <a:endParaRPr sz="1500"/>
          </a:p>
          <a:p>
            <a:pPr indent="0" lvl="0" marL="0" rtl="0" algn="just">
              <a:spcBef>
                <a:spcPts val="1600"/>
              </a:spcBef>
              <a:spcAft>
                <a:spcPts val="0"/>
              </a:spcAft>
              <a:buNone/>
            </a:pPr>
            <a:r>
              <a:rPr b="1" lang="en-GB" sz="1500"/>
              <a:t>CPU: </a:t>
            </a:r>
            <a:r>
              <a:rPr lang="en-GB" sz="1500"/>
              <a:t>Intel Corei5 7 th Generation or more is preferred. </a:t>
            </a:r>
            <a:endParaRPr sz="1500"/>
          </a:p>
          <a:p>
            <a:pPr indent="0" lvl="0" marL="0" rtl="0" algn="just">
              <a:spcBef>
                <a:spcPts val="1600"/>
              </a:spcBef>
              <a:spcAft>
                <a:spcPts val="0"/>
              </a:spcAft>
              <a:buNone/>
            </a:pPr>
            <a:r>
              <a:rPr b="1" lang="en-GB" sz="1500"/>
              <a:t>Storage:</a:t>
            </a:r>
            <a:r>
              <a:rPr lang="en-GB" sz="1500"/>
              <a:t> minimum 256gb or more (1TB preferred).</a:t>
            </a:r>
            <a:endParaRPr sz="1500"/>
          </a:p>
          <a:p>
            <a:pPr indent="0" lvl="0" marL="0" rtl="0" algn="just">
              <a:spcBef>
                <a:spcPts val="1600"/>
              </a:spcBef>
              <a:spcAft>
                <a:spcPts val="1600"/>
              </a:spcAft>
              <a:buNone/>
            </a:pPr>
            <a:r>
              <a:t/>
            </a:r>
            <a:endParaRPr sz="1200">
              <a:latin typeface="Arial"/>
              <a:ea typeface="Arial"/>
              <a:cs typeface="Arial"/>
              <a:sym typeface="Arial"/>
            </a:endParaRPr>
          </a:p>
        </p:txBody>
      </p:sp>
      <p:grpSp>
        <p:nvGrpSpPr>
          <p:cNvPr id="261" name="Google Shape;261;p22"/>
          <p:cNvGrpSpPr/>
          <p:nvPr/>
        </p:nvGrpSpPr>
        <p:grpSpPr>
          <a:xfrm>
            <a:off x="3517188" y="1656777"/>
            <a:ext cx="3462484" cy="2672600"/>
            <a:chOff x="3553042" y="1657806"/>
            <a:chExt cx="3461100" cy="2671532"/>
          </a:xfrm>
        </p:grpSpPr>
        <p:sp>
          <p:nvSpPr>
            <p:cNvPr id="262" name="Google Shape;262;p2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0" name="Google Shape;270;p22"/>
          <p:cNvPicPr preferRelativeResize="0"/>
          <p:nvPr/>
        </p:nvPicPr>
        <p:blipFill rotWithShape="1">
          <a:blip r:embed="rId3">
            <a:alphaModFix/>
          </a:blip>
          <a:srcRect b="7264" l="0" r="0" t="7264"/>
          <a:stretch/>
        </p:blipFill>
        <p:spPr>
          <a:xfrm>
            <a:off x="3570069" y="1713899"/>
            <a:ext cx="3356400" cy="1912500"/>
          </a:xfrm>
          <a:prstGeom prst="rect">
            <a:avLst/>
          </a:prstGeom>
          <a:noFill/>
          <a:ln>
            <a:noFill/>
          </a:ln>
        </p:spPr>
      </p:pic>
      <p:sp>
        <p:nvSpPr>
          <p:cNvPr id="271" name="Google Shape;271;p22"/>
          <p:cNvSpPr/>
          <p:nvPr/>
        </p:nvSpPr>
        <p:spPr>
          <a:xfrm flipH="1">
            <a:off x="3569929" y="1714948"/>
            <a:ext cx="3356400" cy="191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2" name="Google Shape;272;p22"/>
          <p:cNvGrpSpPr/>
          <p:nvPr/>
        </p:nvGrpSpPr>
        <p:grpSpPr>
          <a:xfrm>
            <a:off x="6884050" y="1716000"/>
            <a:ext cx="2259900" cy="1103400"/>
            <a:chOff x="6884050" y="1716000"/>
            <a:chExt cx="2259900" cy="1103400"/>
          </a:xfrm>
        </p:grpSpPr>
        <p:sp>
          <p:nvSpPr>
            <p:cNvPr id="273" name="Google Shape;273;p22"/>
            <p:cNvSpPr/>
            <p:nvPr/>
          </p:nvSpPr>
          <p:spPr>
            <a:xfrm>
              <a:off x="6884050" y="1716000"/>
              <a:ext cx="2259900" cy="11034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74" name="Google Shape;274;p22"/>
            <p:cNvSpPr txBox="1"/>
            <p:nvPr/>
          </p:nvSpPr>
          <p:spPr>
            <a:xfrm>
              <a:off x="7354784" y="1840351"/>
              <a:ext cx="1550400" cy="7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rPr>
                <a:t>HIGH SPEED INTERNET CONNECTIVITY is preferred</a:t>
              </a:r>
              <a:endParaRPr sz="700">
                <a:solidFill>
                  <a:srgbClr val="D9F0FF"/>
                </a:solidFill>
              </a:endParaRPr>
            </a:p>
          </p:txBody>
        </p:sp>
      </p:grpSp>
      <p:grpSp>
        <p:nvGrpSpPr>
          <p:cNvPr id="275" name="Google Shape;275;p22"/>
          <p:cNvGrpSpPr/>
          <p:nvPr/>
        </p:nvGrpSpPr>
        <p:grpSpPr>
          <a:xfrm>
            <a:off x="6470900" y="2744576"/>
            <a:ext cx="1122449" cy="1668667"/>
            <a:chOff x="6505573" y="2745170"/>
            <a:chExt cx="1122000" cy="1668000"/>
          </a:xfrm>
        </p:grpSpPr>
        <p:sp>
          <p:nvSpPr>
            <p:cNvPr id="276" name="Google Shape;276;p22"/>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0" name="Google Shape;280;p22"/>
          <p:cNvPicPr preferRelativeResize="0"/>
          <p:nvPr/>
        </p:nvPicPr>
        <p:blipFill rotWithShape="1">
          <a:blip r:embed="rId4">
            <a:alphaModFix/>
          </a:blip>
          <a:srcRect b="0" l="24391" r="24396" t="0"/>
          <a:stretch/>
        </p:blipFill>
        <p:spPr>
          <a:xfrm>
            <a:off x="6470381" y="2818527"/>
            <a:ext cx="1122300" cy="1461000"/>
          </a:xfrm>
          <a:prstGeom prst="rect">
            <a:avLst/>
          </a:prstGeom>
          <a:noFill/>
          <a:ln>
            <a:noFill/>
          </a:ln>
        </p:spPr>
      </p:pic>
      <p:sp>
        <p:nvSpPr>
          <p:cNvPr id="281" name="Google Shape;281;p22"/>
          <p:cNvSpPr/>
          <p:nvPr/>
        </p:nvSpPr>
        <p:spPr>
          <a:xfrm flipH="1">
            <a:off x="6470215" y="2818767"/>
            <a:ext cx="1122300" cy="1461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22"/>
          <p:cNvGrpSpPr/>
          <p:nvPr/>
        </p:nvGrpSpPr>
        <p:grpSpPr>
          <a:xfrm>
            <a:off x="6080176" y="3375336"/>
            <a:ext cx="570528" cy="1135689"/>
            <a:chOff x="9543736" y="4486132"/>
            <a:chExt cx="570300" cy="1135235"/>
          </a:xfrm>
        </p:grpSpPr>
        <p:sp>
          <p:nvSpPr>
            <p:cNvPr id="283" name="Google Shape;283;p22"/>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7" name="Google Shape;287;p22"/>
          <p:cNvPicPr preferRelativeResize="0"/>
          <p:nvPr/>
        </p:nvPicPr>
        <p:blipFill rotWithShape="1">
          <a:blip r:embed="rId5">
            <a:alphaModFix/>
          </a:blip>
          <a:srcRect b="0" l="33475" r="33475" t="0"/>
          <a:stretch/>
        </p:blipFill>
        <p:spPr>
          <a:xfrm>
            <a:off x="6079557" y="3374919"/>
            <a:ext cx="570300" cy="973800"/>
          </a:xfrm>
          <a:prstGeom prst="round2SameRect">
            <a:avLst>
              <a:gd fmla="val 4129" name="adj1"/>
              <a:gd fmla="val 0" name="adj2"/>
            </a:avLst>
          </a:prstGeom>
          <a:noFill/>
          <a:ln>
            <a:noFill/>
          </a:ln>
        </p:spPr>
      </p:pic>
      <p:sp>
        <p:nvSpPr>
          <p:cNvPr id="288" name="Google Shape;288;p22"/>
          <p:cNvSpPr/>
          <p:nvPr/>
        </p:nvSpPr>
        <p:spPr>
          <a:xfrm flipH="1">
            <a:off x="6079436" y="3398094"/>
            <a:ext cx="570300" cy="9507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22"/>
          <p:cNvGrpSpPr/>
          <p:nvPr/>
        </p:nvGrpSpPr>
        <p:grpSpPr>
          <a:xfrm>
            <a:off x="7350028" y="3727561"/>
            <a:ext cx="499100" cy="758547"/>
            <a:chOff x="7384375" y="3728000"/>
            <a:chExt cx="498900" cy="758244"/>
          </a:xfrm>
        </p:grpSpPr>
        <p:sp>
          <p:nvSpPr>
            <p:cNvPr id="290" name="Google Shape;290;p22"/>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 name="Google Shape;294;p22"/>
          <p:cNvGrpSpPr/>
          <p:nvPr/>
        </p:nvGrpSpPr>
        <p:grpSpPr>
          <a:xfrm>
            <a:off x="7350063" y="3857292"/>
            <a:ext cx="523846" cy="507077"/>
            <a:chOff x="7384385" y="3857442"/>
            <a:chExt cx="523637" cy="506874"/>
          </a:xfrm>
        </p:grpSpPr>
        <p:sp>
          <p:nvSpPr>
            <p:cNvPr id="295" name="Google Shape;295;p22"/>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2"/>
            <p:cNvGrpSpPr/>
            <p:nvPr/>
          </p:nvGrpSpPr>
          <p:grpSpPr>
            <a:xfrm>
              <a:off x="7384385" y="3857442"/>
              <a:ext cx="523637" cy="498900"/>
              <a:chOff x="7384385" y="3857442"/>
              <a:chExt cx="523637" cy="498900"/>
            </a:xfrm>
          </p:grpSpPr>
          <p:sp>
            <p:nvSpPr>
              <p:cNvPr id="297" name="Google Shape;297;p22"/>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9" name="Google Shape;299;p22"/>
          <p:cNvPicPr preferRelativeResize="0"/>
          <p:nvPr/>
        </p:nvPicPr>
        <p:blipFill rotWithShape="1">
          <a:blip r:embed="rId6">
            <a:alphaModFix/>
          </a:blip>
          <a:srcRect b="0" l="21725" r="21725" t="0"/>
          <a:stretch/>
        </p:blipFill>
        <p:spPr>
          <a:xfrm>
            <a:off x="7379612" y="3888791"/>
            <a:ext cx="438600" cy="437700"/>
          </a:xfrm>
          <a:prstGeom prst="ellipse">
            <a:avLst/>
          </a:prstGeom>
          <a:noFill/>
          <a:ln cap="flat" cmpd="sng" w="9525">
            <a:solidFill>
              <a:srgbClr val="FFFFFF"/>
            </a:solidFill>
            <a:prstDash val="solid"/>
            <a:round/>
            <a:headEnd len="sm" w="sm" type="none"/>
            <a:tailEnd len="sm" w="sm" type="none"/>
          </a:ln>
        </p:spPr>
      </p:pic>
      <p:grpSp>
        <p:nvGrpSpPr>
          <p:cNvPr id="300" name="Google Shape;300;p22"/>
          <p:cNvGrpSpPr/>
          <p:nvPr/>
        </p:nvGrpSpPr>
        <p:grpSpPr>
          <a:xfrm>
            <a:off x="7948338" y="3727561"/>
            <a:ext cx="477502" cy="758547"/>
            <a:chOff x="7982421" y="3727763"/>
            <a:chExt cx="477311" cy="758244"/>
          </a:xfrm>
        </p:grpSpPr>
        <p:sp>
          <p:nvSpPr>
            <p:cNvPr id="301" name="Google Shape;301;p22"/>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9" name="Google Shape;309;p22"/>
          <p:cNvPicPr preferRelativeResize="0"/>
          <p:nvPr/>
        </p:nvPicPr>
        <p:blipFill rotWithShape="1">
          <a:blip r:embed="rId7">
            <a:alphaModFix/>
          </a:blip>
          <a:srcRect b="0" l="20631" r="20637" t="0"/>
          <a:stretch/>
        </p:blipFill>
        <p:spPr>
          <a:xfrm>
            <a:off x="7966179" y="3884431"/>
            <a:ext cx="415200" cy="4713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Methodology / Planning of Work</a:t>
            </a:r>
            <a:endParaRPr/>
          </a:p>
        </p:txBody>
      </p:sp>
      <p:sp>
        <p:nvSpPr>
          <p:cNvPr id="315" name="Google Shape;315;p23"/>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16" name="Google Shape;316;p23"/>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Exploratory Data Analysis and Cleaning</a:t>
            </a:r>
            <a:endParaRPr>
              <a:solidFill>
                <a:srgbClr val="FFFFFF"/>
              </a:solidFill>
            </a:endParaRPr>
          </a:p>
        </p:txBody>
      </p:sp>
      <p:sp>
        <p:nvSpPr>
          <p:cNvPr id="317" name="Google Shape;317;p2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318" name="Google Shape;318;p23"/>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Using logistic regression methods to accurately predict stroke occurrence using dataset.</a:t>
            </a:r>
            <a:endParaRPr>
              <a:solidFill>
                <a:srgbClr val="FFFFFF"/>
              </a:solidFill>
            </a:endParaRPr>
          </a:p>
        </p:txBody>
      </p:sp>
      <p:sp>
        <p:nvSpPr>
          <p:cNvPr id="319" name="Google Shape;319;p23"/>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320" name="Google Shape;320;p23"/>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Collection, Representation, Proper documentation &amp; Integration of Data &amp; results found</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4"/>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Data Analysis</a:t>
            </a:r>
            <a:endParaRPr/>
          </a:p>
        </p:txBody>
      </p:sp>
      <p:sp>
        <p:nvSpPr>
          <p:cNvPr id="326" name="Google Shape;326;p24"/>
          <p:cNvSpPr txBox="1"/>
          <p:nvPr>
            <p:ph idx="1" type="body"/>
          </p:nvPr>
        </p:nvSpPr>
        <p:spPr>
          <a:xfrm>
            <a:off x="1297500" y="1604425"/>
            <a:ext cx="3798900" cy="1797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i="1" lang="en-GB" sz="1500">
                <a:solidFill>
                  <a:srgbClr val="FFFFFF"/>
                </a:solidFill>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i="1" sz="1500"/>
          </a:p>
        </p:txBody>
      </p:sp>
      <p:pic>
        <p:nvPicPr>
          <p:cNvPr id="327" name="Google Shape;327;p24"/>
          <p:cNvPicPr preferRelativeResize="0"/>
          <p:nvPr/>
        </p:nvPicPr>
        <p:blipFill rotWithShape="1">
          <a:blip r:embed="rId3">
            <a:alphaModFix/>
          </a:blip>
          <a:srcRect b="0" l="20304" r="20309" t="0"/>
          <a:stretch/>
        </p:blipFill>
        <p:spPr>
          <a:xfrm rot="-5400000">
            <a:off x="5718946" y="1338207"/>
            <a:ext cx="2504700" cy="2509500"/>
          </a:xfrm>
          <a:prstGeom prst="diagStripe">
            <a:avLst>
              <a:gd fmla="val 50445" name="adj"/>
            </a:avLst>
          </a:prstGeom>
          <a:noFill/>
          <a:ln>
            <a:noFill/>
          </a:ln>
        </p:spPr>
      </p:pic>
      <p:pic>
        <p:nvPicPr>
          <p:cNvPr id="328" name="Google Shape;328;p24"/>
          <p:cNvPicPr preferRelativeResize="0"/>
          <p:nvPr/>
        </p:nvPicPr>
        <p:blipFill rotWithShape="1">
          <a:blip r:embed="rId4">
            <a:alphaModFix/>
          </a:blip>
          <a:srcRect b="-30299" l="37302" r="3307" t="30300"/>
          <a:stretch/>
        </p:blipFill>
        <p:spPr>
          <a:xfrm rot="-5400000">
            <a:off x="5710147" y="2704980"/>
            <a:ext cx="2431500" cy="2436000"/>
          </a:xfrm>
          <a:prstGeom prst="diagStripe">
            <a:avLst>
              <a:gd fmla="val 50445" name="adj"/>
            </a:avLst>
          </a:prstGeom>
          <a:noFill/>
          <a:ln>
            <a:noFill/>
          </a:ln>
        </p:spPr>
      </p:pic>
      <p:pic>
        <p:nvPicPr>
          <p:cNvPr id="329" name="Google Shape;329;p24"/>
          <p:cNvPicPr preferRelativeResize="0"/>
          <p:nvPr/>
        </p:nvPicPr>
        <p:blipFill rotWithShape="1">
          <a:blip r:embed="rId5">
            <a:alphaModFix/>
          </a:blip>
          <a:srcRect b="0" l="20304" r="20309" t="0"/>
          <a:stretch/>
        </p:blipFill>
        <p:spPr>
          <a:xfrm rot="5400000">
            <a:off x="6637386" y="2137210"/>
            <a:ext cx="2504700" cy="2509500"/>
          </a:xfrm>
          <a:prstGeom prst="diagStripe">
            <a:avLst>
              <a:gd fmla="val 50445" name="adj"/>
            </a:avLst>
          </a:prstGeom>
          <a:noFill/>
          <a:ln>
            <a:noFill/>
          </a:ln>
        </p:spPr>
      </p:pic>
      <p:sp>
        <p:nvSpPr>
          <p:cNvPr id="330" name="Google Shape;330;p24"/>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sp>
        <p:nvSpPr>
          <p:cNvPr id="331" name="Google Shape;331;p24"/>
          <p:cNvSpPr txBox="1"/>
          <p:nvPr>
            <p:ph idx="1" type="body"/>
          </p:nvPr>
        </p:nvSpPr>
        <p:spPr>
          <a:xfrm>
            <a:off x="1297500" y="3599175"/>
            <a:ext cx="3798900" cy="1222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500"/>
              <a:t>It is a good practice to understand the data first and try to gather as many insights from it. EDA is all about making sense of data in hand,before using that data for analysis.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25"/>
          <p:cNvPicPr preferRelativeResize="0"/>
          <p:nvPr/>
        </p:nvPicPr>
        <p:blipFill>
          <a:blip r:embed="rId3">
            <a:alphaModFix/>
          </a:blip>
          <a:stretch>
            <a:fillRect/>
          </a:stretch>
        </p:blipFill>
        <p:spPr>
          <a:xfrm>
            <a:off x="4572000" y="472775"/>
            <a:ext cx="4140401" cy="2994591"/>
          </a:xfrm>
          <a:prstGeom prst="rect">
            <a:avLst/>
          </a:prstGeom>
          <a:noFill/>
          <a:ln>
            <a:noFill/>
          </a:ln>
        </p:spPr>
      </p:pic>
      <p:sp>
        <p:nvSpPr>
          <p:cNvPr id="337" name="Google Shape;337;p25"/>
          <p:cNvSpPr txBox="1"/>
          <p:nvPr>
            <p:ph idx="4294967295" type="subTitle"/>
          </p:nvPr>
        </p:nvSpPr>
        <p:spPr>
          <a:xfrm>
            <a:off x="1297500" y="472775"/>
            <a:ext cx="3511200" cy="3207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1500"/>
              <a:t>Observations based on….</a:t>
            </a:r>
            <a:endParaRPr sz="1500"/>
          </a:p>
        </p:txBody>
      </p:sp>
      <p:sp>
        <p:nvSpPr>
          <p:cNvPr id="338" name="Google Shape;338;p25"/>
          <p:cNvSpPr txBox="1"/>
          <p:nvPr>
            <p:ph type="title"/>
          </p:nvPr>
        </p:nvSpPr>
        <p:spPr>
          <a:xfrm>
            <a:off x="1297500" y="842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Gender</a:t>
            </a:r>
            <a:endParaRPr/>
          </a:p>
        </p:txBody>
      </p:sp>
      <p:grpSp>
        <p:nvGrpSpPr>
          <p:cNvPr id="339" name="Google Shape;339;p25"/>
          <p:cNvGrpSpPr/>
          <p:nvPr/>
        </p:nvGrpSpPr>
        <p:grpSpPr>
          <a:xfrm>
            <a:off x="818675" y="3071800"/>
            <a:ext cx="1018200" cy="1018200"/>
            <a:chOff x="1359550" y="3154500"/>
            <a:chExt cx="1018200" cy="1018200"/>
          </a:xfrm>
        </p:grpSpPr>
        <p:sp>
          <p:nvSpPr>
            <p:cNvPr id="340" name="Google Shape;340;p25"/>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1409800" y="3204750"/>
              <a:ext cx="917700" cy="917700"/>
            </a:xfrm>
            <a:prstGeom prst="pie">
              <a:avLst>
                <a:gd fmla="val 1747709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5"/>
          <p:cNvSpPr txBox="1"/>
          <p:nvPr/>
        </p:nvSpPr>
        <p:spPr>
          <a:xfrm>
            <a:off x="797075" y="427781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Men</a:t>
            </a:r>
            <a:endParaRPr sz="1200">
              <a:solidFill>
                <a:schemeClr val="lt1"/>
              </a:solidFill>
              <a:latin typeface="Lato"/>
              <a:ea typeface="Lato"/>
              <a:cs typeface="Lato"/>
              <a:sym typeface="Lato"/>
            </a:endParaRPr>
          </a:p>
        </p:txBody>
      </p:sp>
      <p:sp>
        <p:nvSpPr>
          <p:cNvPr id="345" name="Google Shape;345;p25"/>
          <p:cNvSpPr txBox="1"/>
          <p:nvPr/>
        </p:nvSpPr>
        <p:spPr>
          <a:xfrm>
            <a:off x="9979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a:t>
            </a:r>
            <a:r>
              <a:rPr b="1" lang="en-GB" sz="1000">
                <a:solidFill>
                  <a:schemeClr val="lt1"/>
                </a:solidFill>
                <a:latin typeface="Lato"/>
                <a:ea typeface="Lato"/>
                <a:cs typeface="Lato"/>
                <a:sym typeface="Lato"/>
              </a:rPr>
              <a:t>5.47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46" name="Google Shape;346;p25"/>
          <p:cNvSpPr/>
          <p:nvPr/>
        </p:nvSpPr>
        <p:spPr>
          <a:xfrm>
            <a:off x="817050"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867300"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a:off x="867300" y="1916025"/>
            <a:ext cx="917700" cy="917700"/>
          </a:xfrm>
          <a:prstGeom prst="pie">
            <a:avLst>
              <a:gd fmla="val 1490558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a:off x="998100"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txBox="1"/>
          <p:nvPr/>
        </p:nvSpPr>
        <p:spPr>
          <a:xfrm>
            <a:off x="998100" y="2219300"/>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4.52</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1" name="Google Shape;351;p25"/>
          <p:cNvSpPr/>
          <p:nvPr/>
        </p:nvSpPr>
        <p:spPr>
          <a:xfrm>
            <a:off x="2126101" y="1865775"/>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2176351" y="1916025"/>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176351" y="1916025"/>
            <a:ext cx="917700" cy="917700"/>
          </a:xfrm>
          <a:prstGeom prst="pie">
            <a:avLst>
              <a:gd fmla="val 15097154"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2307151" y="2046825"/>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txBox="1"/>
          <p:nvPr/>
        </p:nvSpPr>
        <p:spPr>
          <a:xfrm>
            <a:off x="2369577" y="2219300"/>
            <a:ext cx="5943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3.97</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56" name="Google Shape;356;p25"/>
          <p:cNvSpPr/>
          <p:nvPr/>
        </p:nvSpPr>
        <p:spPr>
          <a:xfrm>
            <a:off x="2126859" y="30718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a:off x="2177109" y="31220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a:off x="2177109" y="3122050"/>
            <a:ext cx="917700" cy="917700"/>
          </a:xfrm>
          <a:prstGeom prst="pie">
            <a:avLst>
              <a:gd fmla="val 17338579"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a:off x="2307909" y="32528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txBox="1"/>
          <p:nvPr/>
        </p:nvSpPr>
        <p:spPr>
          <a:xfrm>
            <a:off x="2104500" y="4328065"/>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1200">
                <a:solidFill>
                  <a:schemeClr val="lt1"/>
                </a:solidFill>
                <a:latin typeface="Lato"/>
                <a:ea typeface="Lato"/>
                <a:cs typeface="Lato"/>
                <a:sym typeface="Lato"/>
              </a:rPr>
              <a:t>Women</a:t>
            </a:r>
            <a:endParaRPr sz="1200">
              <a:solidFill>
                <a:schemeClr val="lt1"/>
              </a:solidFill>
              <a:latin typeface="Lato"/>
              <a:ea typeface="Lato"/>
              <a:cs typeface="Lato"/>
              <a:sym typeface="Lato"/>
            </a:endParaRPr>
          </a:p>
        </p:txBody>
      </p:sp>
      <p:sp>
        <p:nvSpPr>
          <p:cNvPr id="361" name="Google Shape;361;p25"/>
          <p:cNvSpPr txBox="1"/>
          <p:nvPr/>
        </p:nvSpPr>
        <p:spPr>
          <a:xfrm>
            <a:off x="2307050" y="3425325"/>
            <a:ext cx="656100" cy="27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000">
                <a:solidFill>
                  <a:schemeClr val="lt1"/>
                </a:solidFill>
                <a:latin typeface="Lato"/>
                <a:ea typeface="Lato"/>
                <a:cs typeface="Lato"/>
                <a:sym typeface="Lato"/>
              </a:rPr>
              <a:t>96.03</a:t>
            </a:r>
            <a:r>
              <a:rPr b="1" lang="en-GB" sz="1000">
                <a:solidFill>
                  <a:schemeClr val="lt1"/>
                </a:solidFill>
                <a:latin typeface="Lato"/>
                <a:ea typeface="Lato"/>
                <a:cs typeface="Lato"/>
                <a:sym typeface="Lato"/>
              </a:rPr>
              <a:t>%</a:t>
            </a:r>
            <a:endParaRPr b="1" sz="10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sp>
        <p:nvSpPr>
          <p:cNvPr id="362" name="Google Shape;362;p25"/>
          <p:cNvSpPr txBox="1"/>
          <p:nvPr>
            <p:ph idx="4294967295" type="subTitle"/>
          </p:nvPr>
        </p:nvSpPr>
        <p:spPr>
          <a:xfrm>
            <a:off x="3420150" y="21491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1</a:t>
            </a:r>
            <a:endParaRPr sz="1200"/>
          </a:p>
        </p:txBody>
      </p:sp>
      <p:sp>
        <p:nvSpPr>
          <p:cNvPr id="363" name="Google Shape;363;p25"/>
          <p:cNvSpPr txBox="1"/>
          <p:nvPr>
            <p:ph idx="4294967295" type="subTitle"/>
          </p:nvPr>
        </p:nvSpPr>
        <p:spPr>
          <a:xfrm>
            <a:off x="3435025" y="3400275"/>
            <a:ext cx="1364400" cy="320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200"/>
              <a:t>Stroke 0</a:t>
            </a:r>
            <a:endParaRPr sz="1200"/>
          </a:p>
        </p:txBody>
      </p:sp>
      <p:sp>
        <p:nvSpPr>
          <p:cNvPr id="364" name="Google Shape;364;p25"/>
          <p:cNvSpPr txBox="1"/>
          <p:nvPr>
            <p:ph idx="4294967295" type="subTitle"/>
          </p:nvPr>
        </p:nvSpPr>
        <p:spPr>
          <a:xfrm>
            <a:off x="4572000" y="3720975"/>
            <a:ext cx="3511200" cy="99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Men are more prone to strokes than women</a:t>
            </a:r>
            <a:endParaRPr sz="1500"/>
          </a:p>
          <a:p>
            <a:pPr indent="0" lvl="0" marL="0" rtl="0" algn="l">
              <a:lnSpc>
                <a:spcPct val="100000"/>
              </a:lnSpc>
              <a:spcBef>
                <a:spcPts val="0"/>
              </a:spcBef>
              <a:spcAft>
                <a:spcPts val="0"/>
              </a:spcAft>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